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4" r:id="rId5"/>
    <p:sldId id="262" r:id="rId6"/>
    <p:sldId id="275" r:id="rId7"/>
    <p:sldId id="258" r:id="rId8"/>
    <p:sldId id="266" r:id="rId9"/>
    <p:sldId id="277" r:id="rId10"/>
    <p:sldId id="278" r:id="rId11"/>
    <p:sldId id="271" r:id="rId12"/>
    <p:sldId id="280" r:id="rId13"/>
    <p:sldId id="281" r:id="rId14"/>
    <p:sldId id="284" r:id="rId15"/>
    <p:sldId id="282" r:id="rId16"/>
    <p:sldId id="279" r:id="rId17"/>
    <p:sldId id="283" r:id="rId18"/>
    <p:sldId id="285" r:id="rId19"/>
    <p:sldId id="267" r:id="rId20"/>
    <p:sldId id="265" r:id="rId21"/>
    <p:sldId id="286" r:id="rId22"/>
    <p:sldId id="260" r:id="rId23"/>
    <p:sldId id="287" r:id="rId24"/>
  </p:sldIdLst>
  <p:sldSz cx="18288000" cy="10287000"/>
  <p:notesSz cx="6858000" cy="9144000"/>
  <p:embeddedFontLst>
    <p:embeddedFont>
      <p:font typeface="Pretendard Bold" panose="020B0600000101010101" charset="-127"/>
      <p:bold r:id="rId26"/>
    </p:embeddedFont>
    <p:embeddedFont>
      <p:font typeface="Pretendard Light" panose="020B0600000101010101" charset="-127"/>
      <p:regular r:id="rId27"/>
    </p:embeddedFont>
    <p:embeddedFont>
      <p:font typeface="Pretendard Medium" panose="020B0600000101010101" charset="-127"/>
      <p:bold r:id="rId28"/>
    </p:embeddedFont>
    <p:embeddedFont>
      <p:font typeface="Pretendard Regular" panose="020B0600000101010101" charset="-127"/>
      <p:regular r:id="rId29"/>
    </p:embeddedFont>
    <p:embeddedFont>
      <p:font typeface="Pretendard SemiBold" panose="020B0600000101010101" charset="-127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556" autoAdjust="0"/>
  </p:normalViewPr>
  <p:slideViewPr>
    <p:cSldViewPr>
      <p:cViewPr varScale="1">
        <p:scale>
          <a:sx n="51" d="100"/>
          <a:sy n="51" d="100"/>
        </p:scale>
        <p:origin x="61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29014-5D12-4106-BA53-0E2BDD8B4DB1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E70AD-4F7D-43E5-A004-F7A429A5A4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92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E70AD-4F7D-43E5-A004-F7A429A5A4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20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aje-hwang/TCP-IPING.git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1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1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7.png"/><Relationship Id="rId5" Type="http://schemas.openxmlformats.org/officeDocument/2006/relationships/image" Target="../media/image12.png"/><Relationship Id="rId10" Type="http://schemas.openxmlformats.org/officeDocument/2006/relationships/image" Target="../media/image46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1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8.png"/><Relationship Id="rId5" Type="http://schemas.openxmlformats.org/officeDocument/2006/relationships/image" Target="../media/image12.png"/><Relationship Id="rId10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57.png"/><Relationship Id="rId4" Type="http://schemas.openxmlformats.org/officeDocument/2006/relationships/image" Target="../media/image1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9.png"/><Relationship Id="rId7" Type="http://schemas.openxmlformats.org/officeDocument/2006/relationships/image" Target="../media/image6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45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hyperlink" Target="https://drive.google.com/file/d/1BQeaKmdOTkhNVHjKKuPifg3nN9WA6Iqj/view?usp=sharing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s://drive.google.com/file/d/1BQeaKmdOTkhNVHjKKuPifg3nN9WA6Iqj/view?usp=drive_link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69.png"/><Relationship Id="rId12" Type="http://schemas.openxmlformats.org/officeDocument/2006/relationships/image" Target="../media/image7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71.png"/><Relationship Id="rId5" Type="http://schemas.openxmlformats.org/officeDocument/2006/relationships/image" Target="../media/image16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73.png"/><Relationship Id="rId5" Type="http://schemas.openxmlformats.org/officeDocument/2006/relationships/image" Target="../media/image16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77.png"/><Relationship Id="rId4" Type="http://schemas.openxmlformats.org/officeDocument/2006/relationships/image" Target="../media/image11.pn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hyperlink" Target="https://www.ochobitshacenunbyte.com/2015/01/12/mongodb-en-gnu-linux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2.jpg"/><Relationship Id="rId5" Type="http://schemas.openxmlformats.org/officeDocument/2006/relationships/image" Target="../media/image12.png"/><Relationship Id="rId15" Type="http://schemas.openxmlformats.org/officeDocument/2006/relationships/image" Target="../media/image19.png"/><Relationship Id="rId10" Type="http://schemas.openxmlformats.org/officeDocument/2006/relationships/hyperlink" Target="https://www.rubeninfante.com/2014/02/04/how-to-tutorial-de-git-comando-basicos-parte-2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31.png"/><Relationship Id="rId14" Type="http://schemas.openxmlformats.org/officeDocument/2006/relationships/hyperlink" Target="https://dev.twsiyuan.com/2016/09/unity-web-request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openxmlformats.org/officeDocument/2006/relationships/image" Target="../media/image12.png"/><Relationship Id="rId10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092200"/>
            <a:ext cx="15722600" cy="1099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900" y="863600"/>
            <a:ext cx="1752600" cy="162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0" y="863600"/>
            <a:ext cx="1752600" cy="162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244600"/>
            <a:ext cx="15722600" cy="1099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384300"/>
            <a:ext cx="15722600" cy="1099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0" y="1168400"/>
            <a:ext cx="1752600" cy="162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1536700"/>
            <a:ext cx="15722600" cy="10998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9277C8-D1B2-4D45-062E-2ACBAC71B5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32" t="473" b="1892"/>
          <a:stretch/>
        </p:blipFill>
        <p:spPr>
          <a:xfrm>
            <a:off x="1241926" y="1536699"/>
            <a:ext cx="15722600" cy="13047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8756650"/>
            <a:ext cx="16814800" cy="666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10699750"/>
            <a:ext cx="16891000" cy="563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0D694D-0B23-053F-D638-555388CC5035}"/>
              </a:ext>
            </a:extLst>
          </p:cNvPr>
          <p:cNvSpPr txBox="1"/>
          <p:nvPr/>
        </p:nvSpPr>
        <p:spPr>
          <a:xfrm>
            <a:off x="5657517" y="9883274"/>
            <a:ext cx="727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소스코드 링크 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:  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  <a:hlinkClick r:id="rId8"/>
              </a:rPr>
              <a:t>https://github.com/haje-hwang/TCP-IPING.git</a:t>
            </a:r>
            <a:endParaRPr lang="en-US" sz="1800" b="0" i="0" u="none" strike="noStrike" spc="-100" dirty="0">
              <a:solidFill>
                <a:srgbClr val="545454">
                  <a:alpha val="87843"/>
                </a:srgbClr>
              </a:solidFill>
              <a:latin typeface="Pretendard Light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7917" y="9093200"/>
            <a:ext cx="3937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7517" y="9690100"/>
            <a:ext cx="74041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374106" y="9194800"/>
            <a:ext cx="819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5585361 </a:t>
            </a:r>
            <a:r>
              <a:rPr lang="ko-KR" alt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류민우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5585665 </a:t>
            </a:r>
            <a:r>
              <a:rPr lang="ko-KR" altLang="en-US" sz="1800" b="0" i="0" u="none" strike="noStrike" spc="-100" dirty="0" err="1">
                <a:solidFill>
                  <a:srgbClr val="545454">
                    <a:alpha val="87843"/>
                  </a:srgbClr>
                </a:solidFill>
                <a:latin typeface="Pretendard Light"/>
              </a:rPr>
              <a:t>황하제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5646111</a:t>
            </a:r>
            <a:r>
              <a:rPr lang="ko-KR" altLang="en-US" sz="1800" b="0" i="0" u="none" strike="noStrike" spc="-100" dirty="0" err="1">
                <a:solidFill>
                  <a:srgbClr val="545454">
                    <a:alpha val="87843"/>
                  </a:srgbClr>
                </a:solidFill>
                <a:latin typeface="Pretendard Light"/>
              </a:rPr>
              <a:t>백두현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5763851 </a:t>
            </a:r>
            <a:r>
              <a:rPr lang="ko-KR" altLang="en-US" sz="1800" b="0" i="0" u="none" strike="noStrike" spc="-100" dirty="0" err="1">
                <a:solidFill>
                  <a:srgbClr val="545454">
                    <a:alpha val="87843"/>
                  </a:srgbClr>
                </a:solidFill>
                <a:latin typeface="Pretendard Light"/>
              </a:rPr>
              <a:t>고나영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5764050 </a:t>
            </a:r>
            <a:r>
              <a:rPr lang="ko-KR" alt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박주현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 </a:t>
            </a:r>
            <a:endParaRPr lang="en-US" sz="1800" b="0" i="0" u="none" strike="noStrike" spc="-100" dirty="0">
              <a:solidFill>
                <a:srgbClr val="545454">
                  <a:alpha val="87843"/>
                </a:srgbClr>
              </a:solidFill>
              <a:latin typeface="Pretendard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53200" y="6611688"/>
            <a:ext cx="4876800" cy="10604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8800" b="0" i="0" u="none" strike="noStrike" spc="-300" dirty="0" err="1">
                <a:latin typeface="Pretendard Bold" panose="020B0600000101010101" charset="-127"/>
                <a:ea typeface="Pretendard Bold" panose="020B0600000101010101" charset="-127"/>
              </a:rPr>
              <a:t>TcpIping</a:t>
            </a:r>
            <a:endParaRPr lang="ko-KR" sz="8800" b="0" i="0" u="none" strike="noStrike" spc="-3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6971B-6252-0F06-CD7F-512ECACC1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CCED2422-E307-E24E-DD80-868F8174E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16E2C3F-1138-8DA6-AC73-0569221B3BDF}"/>
              </a:ext>
            </a:extLst>
          </p:cNvPr>
          <p:cNvSpPr txBox="1"/>
          <p:nvPr/>
        </p:nvSpPr>
        <p:spPr>
          <a:xfrm>
            <a:off x="6096000" y="157843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Class Diagram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1" name="그림 30" descr="텍스트, 도표, 흑백, 평면도이(가) 표시된 사진&#10;&#10;자동 생성된 설명">
            <a:extLst>
              <a:ext uri="{FF2B5EF4-FFF2-40B4-BE49-F238E27FC236}">
                <a16:creationId xmlns:a16="http://schemas.microsoft.com/office/drawing/2014/main" id="{AFF296D4-0030-9FF5-0865-122D2AEC87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86" y="1564010"/>
            <a:ext cx="13758558" cy="912467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A1D82C-64A1-E7BE-9587-A3E3F4E439F1}"/>
              </a:ext>
            </a:extLst>
          </p:cNvPr>
          <p:cNvSpPr/>
          <p:nvPr/>
        </p:nvSpPr>
        <p:spPr>
          <a:xfrm>
            <a:off x="1382486" y="1790700"/>
            <a:ext cx="4180114" cy="815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0EFC45-A2C9-9FD2-AB30-A719E24B07F0}"/>
              </a:ext>
            </a:extLst>
          </p:cNvPr>
          <p:cNvSpPr/>
          <p:nvPr/>
        </p:nvSpPr>
        <p:spPr>
          <a:xfrm>
            <a:off x="5562600" y="2242225"/>
            <a:ext cx="6489700" cy="775267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78365B-1686-0A92-95B1-2F434662BE66}"/>
              </a:ext>
            </a:extLst>
          </p:cNvPr>
          <p:cNvSpPr txBox="1"/>
          <p:nvPr/>
        </p:nvSpPr>
        <p:spPr>
          <a:xfrm>
            <a:off x="2100943" y="143670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Base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A4D96-8EAA-BBAD-9849-20C8A0C76A9E}"/>
              </a:ext>
            </a:extLst>
          </p:cNvPr>
          <p:cNvSpPr txBox="1"/>
          <p:nvPr/>
        </p:nvSpPr>
        <p:spPr>
          <a:xfrm>
            <a:off x="5016515" y="1883074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F2BF2B-39B6-77AA-68AC-88DF312CEF9C}"/>
              </a:ext>
            </a:extLst>
          </p:cNvPr>
          <p:cNvSpPr txBox="1"/>
          <p:nvPr/>
        </p:nvSpPr>
        <p:spPr>
          <a:xfrm>
            <a:off x="10614096" y="1688622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Client - Server</a:t>
            </a:r>
            <a:endParaRPr lang="ko-KR" altLang="en-US" dirty="0"/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7DCCD2B6-DD81-F0FE-F158-C09F2FFB419A}"/>
              </a:ext>
            </a:extLst>
          </p:cNvPr>
          <p:cNvSpPr/>
          <p:nvPr/>
        </p:nvSpPr>
        <p:spPr>
          <a:xfrm>
            <a:off x="15985397" y="1688622"/>
            <a:ext cx="1676400" cy="1663700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9057421-279B-C3C9-3F0D-F631CD6ADFBD}"/>
              </a:ext>
            </a:extLst>
          </p:cNvPr>
          <p:cNvSpPr/>
          <p:nvPr/>
        </p:nvSpPr>
        <p:spPr>
          <a:xfrm rot="4891525">
            <a:off x="8352332" y="1765779"/>
            <a:ext cx="8142013" cy="675543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655C358-1D99-7AFE-5DB1-F78E39C8BA9C}"/>
              </a:ext>
            </a:extLst>
          </p:cNvPr>
          <p:cNvCxnSpPr>
            <a:cxnSpLocks/>
          </p:cNvCxnSpPr>
          <p:nvPr/>
        </p:nvCxnSpPr>
        <p:spPr>
          <a:xfrm flipH="1">
            <a:off x="15468600" y="2628900"/>
            <a:ext cx="990600" cy="658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13">
            <a:extLst>
              <a:ext uri="{FF2B5EF4-FFF2-40B4-BE49-F238E27FC236}">
                <a16:creationId xmlns:a16="http://schemas.microsoft.com/office/drawing/2014/main" id="{6D31BD29-29C6-91F7-4BDF-EDAEFD117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806" y="177996"/>
            <a:ext cx="1204477" cy="1136956"/>
          </a:xfrm>
          <a:prstGeom prst="rect">
            <a:avLst/>
          </a:prstGeom>
        </p:spPr>
      </p:pic>
      <p:sp>
        <p:nvSpPr>
          <p:cNvPr id="57" name="TextBox 14">
            <a:extLst>
              <a:ext uri="{FF2B5EF4-FFF2-40B4-BE49-F238E27FC236}">
                <a16:creationId xmlns:a16="http://schemas.microsoft.com/office/drawing/2014/main" id="{5AEA3250-33CC-747D-180E-850A786E1AD5}"/>
              </a:ext>
            </a:extLst>
          </p:cNvPr>
          <p:cNvSpPr txBox="1"/>
          <p:nvPr/>
        </p:nvSpPr>
        <p:spPr>
          <a:xfrm>
            <a:off x="4763067" y="401020"/>
            <a:ext cx="830058" cy="6190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89764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/>
      <p:bldP spid="36" grpId="0"/>
      <p:bldP spid="37" grpId="0"/>
      <p:bldP spid="39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B7E18-91CF-6969-ADC5-8A15F178C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051929-0E8D-940D-EC11-2CCCE571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7D3A13F-F541-AD52-1029-93D5A5EE6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0E00CF8-B4BE-09DC-2CDB-346EF1514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3EE2BA2-3CD6-6695-BB96-6E3763C7A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F09C8FC-D4F3-F5A4-BCDD-ADB2217EA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5950396-2136-FCB9-FAFE-B13481BB4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7D27869-5F94-1630-FD4F-661AD4C99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CDA8F0-C21D-77E3-80F9-D537BF4D1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8796549-AC50-234A-E424-A0935DB16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3771900"/>
            <a:ext cx="3670300" cy="49149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AE6708F-D383-EC58-00F1-D397AB46B3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93386253-DF27-6667-C26D-1A424E3998BF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B57B2B6-25D5-748B-66ED-1DF11716B1F9}"/>
              </a:ext>
            </a:extLst>
          </p:cNvPr>
          <p:cNvSpPr txBox="1"/>
          <p:nvPr/>
        </p:nvSpPr>
        <p:spPr>
          <a:xfrm>
            <a:off x="7868068" y="1600200"/>
            <a:ext cx="2323264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latin typeface="Pretendard Medium"/>
                <a:ea typeface="Pretendard Medium"/>
              </a:rPr>
              <a:t>Client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461AF23-F128-1C30-183F-20FDF3E78F1F}"/>
              </a:ext>
            </a:extLst>
          </p:cNvPr>
          <p:cNvSpPr txBox="1"/>
          <p:nvPr/>
        </p:nvSpPr>
        <p:spPr>
          <a:xfrm>
            <a:off x="2133600" y="62992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초기 방 생성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7883A0C-612E-B961-1BF7-72C80A2A9C13}"/>
              </a:ext>
            </a:extLst>
          </p:cNvPr>
          <p:cNvSpPr txBox="1"/>
          <p:nvPr/>
        </p:nvSpPr>
        <p:spPr>
          <a:xfrm>
            <a:off x="1758950" y="7340600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접속 했을 때 화면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닉네임 입력 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방 생성하기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방 입장하기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EAEE1ABE-0D81-FECE-E864-79A2DBB2E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9400" y="3771900"/>
            <a:ext cx="3670300" cy="49149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C2966E9E-B178-3A11-B9F9-5071E573E3B3}"/>
              </a:ext>
            </a:extLst>
          </p:cNvPr>
          <p:cNvSpPr txBox="1"/>
          <p:nvPr/>
        </p:nvSpPr>
        <p:spPr>
          <a:xfrm>
            <a:off x="5651500" y="7250808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방 생성 </a:t>
            </a:r>
            <a:r>
              <a:rPr lang="en-US" altLang="ko-KR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&amp;</a:t>
            </a: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입장 후 화면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카테고리 설정</a:t>
            </a:r>
            <a:endParaRPr lang="en-US" altLang="ko-KR" sz="16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게임시작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방 번호</a:t>
            </a:r>
            <a:endParaRPr lang="en-US" altLang="ko-KR" sz="16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닉네임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</p:txBody>
      </p:sp>
      <p:pic>
        <p:nvPicPr>
          <p:cNvPr id="25" name="Picture 25">
            <a:extLst>
              <a:ext uri="{FF2B5EF4-FFF2-40B4-BE49-F238E27FC236}">
                <a16:creationId xmlns:a16="http://schemas.microsoft.com/office/drawing/2014/main" id="{7898E21C-6E41-DE67-E2BF-2E76A6D125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3771900"/>
            <a:ext cx="3670300" cy="4914900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6F1D0561-24DE-8D24-6FDB-7B83177AB396}"/>
              </a:ext>
            </a:extLst>
          </p:cNvPr>
          <p:cNvSpPr txBox="1"/>
          <p:nvPr/>
        </p:nvSpPr>
        <p:spPr>
          <a:xfrm>
            <a:off x="9414042" y="7105650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게임 시작 후 화면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문제</a:t>
            </a:r>
            <a:endParaRPr lang="en-US" altLang="ko-KR" sz="16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정답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점수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31" name="Picture 31">
            <a:extLst>
              <a:ext uri="{FF2B5EF4-FFF2-40B4-BE49-F238E27FC236}">
                <a16:creationId xmlns:a16="http://schemas.microsoft.com/office/drawing/2014/main" id="{A2E83C03-6144-F32A-2B27-2F696999AE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19100" y="3771900"/>
            <a:ext cx="3670300" cy="4914900"/>
          </a:xfrm>
          <a:prstGeom prst="rect">
            <a:avLst/>
          </a:prstGeom>
        </p:spPr>
      </p:pic>
      <p:sp>
        <p:nvSpPr>
          <p:cNvPr id="35" name="TextBox 35">
            <a:extLst>
              <a:ext uri="{FF2B5EF4-FFF2-40B4-BE49-F238E27FC236}">
                <a16:creationId xmlns:a16="http://schemas.microsoft.com/office/drawing/2014/main" id="{E66BADB0-5448-6727-1CA3-43999235C9EE}"/>
              </a:ext>
            </a:extLst>
          </p:cNvPr>
          <p:cNvSpPr txBox="1"/>
          <p:nvPr/>
        </p:nvSpPr>
        <p:spPr>
          <a:xfrm>
            <a:off x="13779500" y="69088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200" b="0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4713907-FD7A-B373-8D52-F23CE614E74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932" t="473" b="1892"/>
          <a:stretch/>
        </p:blipFill>
        <p:spPr>
          <a:xfrm>
            <a:off x="1494563" y="3979828"/>
            <a:ext cx="3699737" cy="2052673"/>
          </a:xfrm>
          <a:prstGeom prst="rect">
            <a:avLst/>
          </a:prstGeom>
        </p:spPr>
      </p:pic>
      <p:sp>
        <p:nvSpPr>
          <p:cNvPr id="36" name="TextBox 36">
            <a:extLst>
              <a:ext uri="{FF2B5EF4-FFF2-40B4-BE49-F238E27FC236}">
                <a16:creationId xmlns:a16="http://schemas.microsoft.com/office/drawing/2014/main" id="{7DA5E948-F032-035C-E8CA-83A3343FF15F}"/>
              </a:ext>
            </a:extLst>
          </p:cNvPr>
          <p:cNvSpPr txBox="1"/>
          <p:nvPr/>
        </p:nvSpPr>
        <p:spPr>
          <a:xfrm>
            <a:off x="13404850" y="7052890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닉네임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점수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랭킹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C28291B-208B-D8B6-1F64-FA23EC03B9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2100" y="3999714"/>
            <a:ext cx="3670300" cy="2048282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1812AD9-9B17-649D-B244-B3172A710A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000" y="3771900"/>
            <a:ext cx="774700" cy="4826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FC33FAFA-70F3-CCE6-C84B-5241E466AA86}"/>
              </a:ext>
            </a:extLst>
          </p:cNvPr>
          <p:cNvSpPr txBox="1"/>
          <p:nvPr/>
        </p:nvSpPr>
        <p:spPr>
          <a:xfrm>
            <a:off x="30607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545454"/>
                </a:solidFill>
                <a:latin typeface="Pretendard Medium"/>
              </a:rPr>
              <a:t>01</a:t>
            </a:r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EDAE292D-3F59-5D4A-206B-9477103A81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7200" y="3771900"/>
            <a:ext cx="774700" cy="482600"/>
          </a:xfrm>
          <a:prstGeom prst="rect">
            <a:avLst/>
          </a:prstGeom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C21CC430-66C6-87C9-351C-0C714B79CF3F}"/>
              </a:ext>
            </a:extLst>
          </p:cNvPr>
          <p:cNvSpPr txBox="1"/>
          <p:nvPr/>
        </p:nvSpPr>
        <p:spPr>
          <a:xfrm>
            <a:off x="69596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545454"/>
                </a:solidFill>
                <a:latin typeface="Pretendard Medium"/>
              </a:rPr>
              <a:t>02</a:t>
            </a: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740C66DA-91A5-669D-5AF1-837B016BEA3A}"/>
              </a:ext>
            </a:extLst>
          </p:cNvPr>
          <p:cNvSpPr txBox="1"/>
          <p:nvPr/>
        </p:nvSpPr>
        <p:spPr>
          <a:xfrm>
            <a:off x="6019800" y="6322816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대기실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2C4C0AE-6169-C0F6-0D66-A485111D0C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0200" y="3979829"/>
            <a:ext cx="3670876" cy="2048282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C3E4B307-2CDF-3328-FF99-0AE962A0A8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8000" y="3771900"/>
            <a:ext cx="774700" cy="482600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B093F9EE-9C39-0842-49B9-F0938CF82D55}"/>
              </a:ext>
            </a:extLst>
          </p:cNvPr>
          <p:cNvSpPr txBox="1"/>
          <p:nvPr/>
        </p:nvSpPr>
        <p:spPr>
          <a:xfrm>
            <a:off x="108077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545454"/>
                </a:solidFill>
                <a:latin typeface="Pretendard Medium"/>
              </a:rPr>
              <a:t>03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7F640405-682D-D917-C3DC-CE536FAF0BC3}"/>
              </a:ext>
            </a:extLst>
          </p:cNvPr>
          <p:cNvSpPr txBox="1"/>
          <p:nvPr/>
        </p:nvSpPr>
        <p:spPr>
          <a:xfrm>
            <a:off x="9874250" y="622935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게임 플레이</a:t>
            </a: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A97C02D-9013-477E-0B91-EE5E468372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11351" y="3979828"/>
            <a:ext cx="3685797" cy="2048282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24FD0C5A-3527-E1E3-EF1E-9F5366E4EB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66900" y="3771900"/>
            <a:ext cx="774700" cy="482600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039A8D53-9F60-1B64-7699-4F2F4EC9D347}"/>
              </a:ext>
            </a:extLst>
          </p:cNvPr>
          <p:cNvSpPr txBox="1"/>
          <p:nvPr/>
        </p:nvSpPr>
        <p:spPr>
          <a:xfrm>
            <a:off x="147066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545454"/>
                </a:solidFill>
                <a:latin typeface="Pretendard Medium"/>
              </a:rPr>
              <a:t>04</a:t>
            </a: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69B67BE1-3535-5450-131D-907DB26FB5DD}"/>
              </a:ext>
            </a:extLst>
          </p:cNvPr>
          <p:cNvSpPr txBox="1"/>
          <p:nvPr/>
        </p:nvSpPr>
        <p:spPr>
          <a:xfrm>
            <a:off x="13794159" y="622935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게임 결과</a:t>
            </a: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08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84C46-F623-4271-C049-2A4B35788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9754BB4-FF91-91C8-D976-4017952B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D2AFB89-166B-AA9B-D233-5981866E2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BBA072-5CD0-9135-2E25-3159C4C7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A0B81DF-B43D-1548-B4C6-58786F22D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83CC71-E01E-C3F0-286A-BE97205AA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60F6FD5-7868-D9E5-D6C8-0531B4E9A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5B874BB-60C5-80A6-4F96-749E5E460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E23BD77-9D92-BFE4-B8DB-DE926A147A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5B4A45E3-1725-A881-7645-8314C296978C}"/>
              </a:ext>
            </a:extLst>
          </p:cNvPr>
          <p:cNvSpPr txBox="1"/>
          <p:nvPr/>
        </p:nvSpPr>
        <p:spPr>
          <a:xfrm>
            <a:off x="7463589" y="1557399"/>
            <a:ext cx="3348121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Data Base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25" name="Picture 25">
            <a:extLst>
              <a:ext uri="{FF2B5EF4-FFF2-40B4-BE49-F238E27FC236}">
                <a16:creationId xmlns:a16="http://schemas.microsoft.com/office/drawing/2014/main" id="{1DE73CED-5482-FB6D-B0B5-8FCAC898E6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521033" y="5277184"/>
            <a:ext cx="863600" cy="86360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F2CC7A39-12CC-70B0-2A87-14DD5E2712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99420BCB-6861-EA97-B159-E25CEB7A1421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E675AE0-85B0-07B2-1480-DC51BAD29C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759883"/>
            <a:ext cx="6843298" cy="383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108C91AB-B0DB-C161-2183-CEFC6B49C8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7868140"/>
            <a:ext cx="7264400" cy="952500"/>
          </a:xfrm>
          <a:prstGeom prst="rect">
            <a:avLst/>
          </a:prstGeom>
        </p:spPr>
      </p:pic>
      <p:sp>
        <p:nvSpPr>
          <p:cNvPr id="39" name="TextBox 19">
            <a:extLst>
              <a:ext uri="{FF2B5EF4-FFF2-40B4-BE49-F238E27FC236}">
                <a16:creationId xmlns:a16="http://schemas.microsoft.com/office/drawing/2014/main" id="{B54DB1A0-8C64-FC3F-5F6E-3C094AC363BA}"/>
              </a:ext>
            </a:extLst>
          </p:cNvPr>
          <p:cNvSpPr txBox="1"/>
          <p:nvPr/>
        </p:nvSpPr>
        <p:spPr>
          <a:xfrm>
            <a:off x="2018631" y="8117439"/>
            <a:ext cx="5954883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데이터베이스에서 특정 카테고리에 해당하는 문제를 필터링하여 가져옵니다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40" name="Picture 20">
            <a:extLst>
              <a:ext uri="{FF2B5EF4-FFF2-40B4-BE49-F238E27FC236}">
                <a16:creationId xmlns:a16="http://schemas.microsoft.com/office/drawing/2014/main" id="{F7D2F004-696C-AEA1-42F4-D994374AC8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5800" y="7846550"/>
            <a:ext cx="7264400" cy="952500"/>
          </a:xfrm>
          <a:prstGeom prst="rect">
            <a:avLst/>
          </a:prstGeom>
        </p:spPr>
      </p:pic>
      <p:sp>
        <p:nvSpPr>
          <p:cNvPr id="41" name="TextBox 27">
            <a:extLst>
              <a:ext uri="{FF2B5EF4-FFF2-40B4-BE49-F238E27FC236}">
                <a16:creationId xmlns:a16="http://schemas.microsoft.com/office/drawing/2014/main" id="{62616564-7366-4056-8AAC-FD389A854F4B}"/>
              </a:ext>
            </a:extLst>
          </p:cNvPr>
          <p:cNvSpPr txBox="1"/>
          <p:nvPr/>
        </p:nvSpPr>
        <p:spPr>
          <a:xfrm>
            <a:off x="10167352" y="8062896"/>
            <a:ext cx="6064250" cy="4677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사용자가 선택한 카테고리에 맞는 문제만 조회하며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문제의 텍스트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정답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선택지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난이도 등의 정보를 포함합니다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42" name="그림 41" descr="텍스트, 소프트웨어, 번호, 컴퓨터 아이콘이(가) 표시된 사진&#10;&#10;자동 생성된 설명">
            <a:extLst>
              <a:ext uri="{FF2B5EF4-FFF2-40B4-BE49-F238E27FC236}">
                <a16:creationId xmlns:a16="http://schemas.microsoft.com/office/drawing/2014/main" id="{9E1D9AE3-46C8-ABDE-9868-465704E4537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0238" r="38701" b="20979"/>
          <a:stretch/>
        </p:blipFill>
        <p:spPr>
          <a:xfrm>
            <a:off x="9766968" y="3430554"/>
            <a:ext cx="6407150" cy="43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45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DE146-FC94-218F-155A-458A07B3B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AC794FE-08DD-08EC-A76B-D5EF85CA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BECA7D-2B31-EFA2-D218-A735A5C0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198B1D6-8279-52E8-E656-463B02D34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26409AE-C9BB-6ED3-8966-A486FF0C2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7DE2449-CCF4-B70A-F4C7-E0F920C42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9B62B07-E53E-D190-B002-53F1F8F7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6DB5394-93F7-2B59-0D04-84476C81F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9F526F1-1236-7509-B642-E0F4F3213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E90C65F9-16FF-31D1-ACF4-7B2C4177AF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521033" y="5277184"/>
            <a:ext cx="863600" cy="86360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4F4A0CF2-C857-01C4-1CAC-25AB1846E5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09CBE72F-9DDA-4706-7005-455EAD861DA5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38" name="Picture 10">
            <a:extLst>
              <a:ext uri="{FF2B5EF4-FFF2-40B4-BE49-F238E27FC236}">
                <a16:creationId xmlns:a16="http://schemas.microsoft.com/office/drawing/2014/main" id="{9720D56A-C7E4-FFB3-1398-7834AD5E23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7868140"/>
            <a:ext cx="7264400" cy="952500"/>
          </a:xfrm>
          <a:prstGeom prst="rect">
            <a:avLst/>
          </a:prstGeom>
        </p:spPr>
      </p:pic>
      <p:sp>
        <p:nvSpPr>
          <p:cNvPr id="39" name="TextBox 19">
            <a:extLst>
              <a:ext uri="{FF2B5EF4-FFF2-40B4-BE49-F238E27FC236}">
                <a16:creationId xmlns:a16="http://schemas.microsoft.com/office/drawing/2014/main" id="{48EBE09D-02AB-FBD0-438B-82CBC43C2A50}"/>
              </a:ext>
            </a:extLst>
          </p:cNvPr>
          <p:cNvSpPr txBox="1"/>
          <p:nvPr/>
        </p:nvSpPr>
        <p:spPr>
          <a:xfrm>
            <a:off x="2018631" y="8117439"/>
            <a:ext cx="5954883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유저 정보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– "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각 방에 유저 정보가 기록되며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게임 종료 시 해당 방의 모든 정보가 삭제됩니다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40" name="Picture 20">
            <a:extLst>
              <a:ext uri="{FF2B5EF4-FFF2-40B4-BE49-F238E27FC236}">
                <a16:creationId xmlns:a16="http://schemas.microsoft.com/office/drawing/2014/main" id="{120AA71F-6871-D2C8-A03D-DA03F7463E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5800" y="7846550"/>
            <a:ext cx="7264400" cy="952500"/>
          </a:xfrm>
          <a:prstGeom prst="rect">
            <a:avLst/>
          </a:prstGeom>
        </p:spPr>
      </p:pic>
      <p:sp>
        <p:nvSpPr>
          <p:cNvPr id="41" name="TextBox 27">
            <a:extLst>
              <a:ext uri="{FF2B5EF4-FFF2-40B4-BE49-F238E27FC236}">
                <a16:creationId xmlns:a16="http://schemas.microsoft.com/office/drawing/2014/main" id="{B2A70D77-C912-1AE7-0705-A63C71A43397}"/>
              </a:ext>
            </a:extLst>
          </p:cNvPr>
          <p:cNvSpPr txBox="1"/>
          <p:nvPr/>
        </p:nvSpPr>
        <p:spPr>
          <a:xfrm>
            <a:off x="10167352" y="8062896"/>
            <a:ext cx="6064250" cy="4677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랭킹을 불러올 때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DB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에서 유저들의 정보를 가져오고 점수별로 정렬한 후 나타냅니다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10" name="그림 9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3E46C7F7-F49A-D5D4-6001-94F233981D6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49729" b="29478"/>
          <a:stretch/>
        </p:blipFill>
        <p:spPr>
          <a:xfrm>
            <a:off x="1237917" y="3469336"/>
            <a:ext cx="6781800" cy="38809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8082CA-32D5-71E6-FCC3-7B59AAC4ED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5949" y="3450620"/>
            <a:ext cx="7129998" cy="3880975"/>
          </a:xfrm>
          <a:prstGeom prst="rect">
            <a:avLst/>
          </a:prstGeom>
        </p:spPr>
      </p:pic>
      <p:sp>
        <p:nvSpPr>
          <p:cNvPr id="12" name="TextBox 17">
            <a:extLst>
              <a:ext uri="{FF2B5EF4-FFF2-40B4-BE49-F238E27FC236}">
                <a16:creationId xmlns:a16="http://schemas.microsoft.com/office/drawing/2014/main" id="{6AACB5CD-FA2D-1BCB-1AC3-D3BFC33EC9EE}"/>
              </a:ext>
            </a:extLst>
          </p:cNvPr>
          <p:cNvSpPr txBox="1"/>
          <p:nvPr/>
        </p:nvSpPr>
        <p:spPr>
          <a:xfrm>
            <a:off x="7282190" y="1557399"/>
            <a:ext cx="3348121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Data Base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51645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1582D-859E-3075-3A97-99E976200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DCB31A55-29E1-85ED-C5DB-AB1631038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816286"/>
            <a:ext cx="153162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99586C10-6ED0-801A-F33B-9B85D1E104E2}"/>
              </a:ext>
            </a:extLst>
          </p:cNvPr>
          <p:cNvSpPr txBox="1"/>
          <p:nvPr/>
        </p:nvSpPr>
        <p:spPr>
          <a:xfrm>
            <a:off x="8064500" y="266781"/>
            <a:ext cx="215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4" name="Picture 13">
            <a:extLst>
              <a:ext uri="{FF2B5EF4-FFF2-40B4-BE49-F238E27FC236}">
                <a16:creationId xmlns:a16="http://schemas.microsoft.com/office/drawing/2014/main" id="{BBBA15D3-3CB1-A401-96A4-3BDB870F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100" y="15608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9D4109E4-0C67-959D-C1EC-AF533F5BD495}"/>
              </a:ext>
            </a:extLst>
          </p:cNvPr>
          <p:cNvSpPr txBox="1"/>
          <p:nvPr/>
        </p:nvSpPr>
        <p:spPr>
          <a:xfrm>
            <a:off x="4816886" y="44962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11" name="그림 10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341EF90-C01D-A9CE-D29B-52C1D6C2D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5090"/>
            <a:ext cx="4216400" cy="4243958"/>
          </a:xfrm>
          <a:prstGeom prst="rect">
            <a:avLst/>
          </a:prstGeom>
        </p:spPr>
      </p:pic>
      <p:pic>
        <p:nvPicPr>
          <p:cNvPr id="13" name="그림 1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22F4E545-A1D2-C969-64CE-E8931BDF1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886" y="1987095"/>
            <a:ext cx="6522052" cy="4883752"/>
          </a:xfrm>
          <a:prstGeom prst="rect">
            <a:avLst/>
          </a:prstGeom>
        </p:spPr>
      </p:pic>
      <p:pic>
        <p:nvPicPr>
          <p:cNvPr id="16" name="그림 1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6AC227A-3739-C70C-B18E-4A412863C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9" r="4190"/>
          <a:stretch/>
        </p:blipFill>
        <p:spPr>
          <a:xfrm>
            <a:off x="11379303" y="1987095"/>
            <a:ext cx="6495613" cy="48837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D24722F-4EEE-91B7-DADA-B11949C75E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856" y="1985090"/>
            <a:ext cx="17512060" cy="78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0B366-B39C-78F8-30FD-47DA45601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C5180C-D9A2-2451-D2C7-9ECBEAE4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85BA9C5-313F-E2E6-6BC6-00932D29D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9AAAAD2-6EB4-B935-9F35-37330D1BE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907049F-C732-AC4E-AE32-05FED7571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8154DDB-EC1F-1BA7-08C9-4B23A874A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CF49E75-AF1C-E7F1-4097-768D74661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5FF8D3E-4BEE-6A4B-F8FA-46D0AC017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8361DB-1A1F-DB73-E4B6-1BB5D91B2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064075BF-DB0D-8DD2-B0B8-F343F16A1C26}"/>
              </a:ext>
            </a:extLst>
          </p:cNvPr>
          <p:cNvSpPr txBox="1"/>
          <p:nvPr/>
        </p:nvSpPr>
        <p:spPr>
          <a:xfrm>
            <a:off x="8051800" y="1594461"/>
            <a:ext cx="215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4" name="Picture 13">
            <a:extLst>
              <a:ext uri="{FF2B5EF4-FFF2-40B4-BE49-F238E27FC236}">
                <a16:creationId xmlns:a16="http://schemas.microsoft.com/office/drawing/2014/main" id="{B4C57997-A959-BF04-0DE4-446708F2F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274DE979-7328-706F-0C25-96C7B262E91C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3B775A-2C8B-C3B0-8D82-FD64D93E50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8500" y="4097276"/>
            <a:ext cx="10537400" cy="41965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0F88F1B-7685-FF99-0065-3633A15ED5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3712545"/>
            <a:ext cx="5562600" cy="532985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7062AC-23E8-DE2F-C5FE-D5C4AEC6FE2D}"/>
              </a:ext>
            </a:extLst>
          </p:cNvPr>
          <p:cNvSpPr/>
          <p:nvPr/>
        </p:nvSpPr>
        <p:spPr>
          <a:xfrm>
            <a:off x="7086372" y="4707976"/>
            <a:ext cx="3429228" cy="3407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813A90-16DE-1D4E-25BA-36DC839AC9F4}"/>
              </a:ext>
            </a:extLst>
          </p:cNvPr>
          <p:cNvSpPr/>
          <p:nvPr/>
        </p:nvSpPr>
        <p:spPr>
          <a:xfrm>
            <a:off x="11582400" y="6743700"/>
            <a:ext cx="47244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8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F115C-F1A7-78D3-142E-0C1937431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ECFB066-433B-2A66-2957-E481926F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14739DD-BF57-C2D2-8BB9-B4A755E50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39153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D6DC4F9-0ECB-1152-1E7B-37054048F354}"/>
              </a:ext>
            </a:extLst>
          </p:cNvPr>
          <p:cNvSpPr txBox="1"/>
          <p:nvPr/>
        </p:nvSpPr>
        <p:spPr>
          <a:xfrm>
            <a:off x="4521200" y="591553"/>
            <a:ext cx="685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3BBCCD1-617D-5C5C-A2C8-F6C9CB04C610}"/>
              </a:ext>
            </a:extLst>
          </p:cNvPr>
          <p:cNvSpPr txBox="1"/>
          <p:nvPr/>
        </p:nvSpPr>
        <p:spPr>
          <a:xfrm>
            <a:off x="6231791" y="197853"/>
            <a:ext cx="5824417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Core</a:t>
            </a: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 Code - Client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E66386-70DD-73EC-498B-0AD6DC65B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39" y="2458453"/>
            <a:ext cx="5744377" cy="2524477"/>
          </a:xfrm>
          <a:prstGeom prst="rect">
            <a:avLst/>
          </a:prstGeom>
        </p:spPr>
      </p:pic>
      <p:sp>
        <p:nvSpPr>
          <p:cNvPr id="4" name="TextBox 17">
            <a:extLst>
              <a:ext uri="{FF2B5EF4-FFF2-40B4-BE49-F238E27FC236}">
                <a16:creationId xmlns:a16="http://schemas.microsoft.com/office/drawing/2014/main" id="{38299615-E0F4-2469-0CF2-5434C5CFF48B}"/>
              </a:ext>
            </a:extLst>
          </p:cNvPr>
          <p:cNvSpPr txBox="1"/>
          <p:nvPr/>
        </p:nvSpPr>
        <p:spPr>
          <a:xfrm>
            <a:off x="737371" y="1652655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RequestHandlerManager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92A178AB-B349-0935-3E36-9B1C9C01DA23}"/>
              </a:ext>
            </a:extLst>
          </p:cNvPr>
          <p:cNvSpPr txBox="1"/>
          <p:nvPr/>
        </p:nvSpPr>
        <p:spPr>
          <a:xfrm>
            <a:off x="6609696" y="1538005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RequestHandler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2DC378-D043-BF9B-3620-5870986C0CB0}"/>
              </a:ext>
            </a:extLst>
          </p:cNvPr>
          <p:cNvSpPr/>
          <p:nvPr/>
        </p:nvSpPr>
        <p:spPr>
          <a:xfrm>
            <a:off x="457200" y="1493220"/>
            <a:ext cx="17373600" cy="859592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D88619-767E-C929-F932-593A7911C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696" y="2439455"/>
            <a:ext cx="5232653" cy="75768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EFEA34-0CD4-7AAF-C21E-92CAAB74E0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7009"/>
          <a:stretch/>
        </p:blipFill>
        <p:spPr>
          <a:xfrm>
            <a:off x="2786243" y="5063511"/>
            <a:ext cx="3644552" cy="4821916"/>
          </a:xfrm>
          <a:prstGeom prst="rect">
            <a:avLst/>
          </a:prstGeom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1B400C90-A050-6853-AE43-463BE4332185}"/>
              </a:ext>
            </a:extLst>
          </p:cNvPr>
          <p:cNvSpPr txBox="1"/>
          <p:nvPr/>
        </p:nvSpPr>
        <p:spPr>
          <a:xfrm>
            <a:off x="457200" y="2059022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서버 </a:t>
            </a:r>
            <a:r>
              <a:rPr lang="en-US" altLang="ko-KR" sz="1600" b="0" i="0" u="none" strike="noStrike" spc="-100" dirty="0" err="1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ip</a:t>
            </a:r>
            <a:r>
              <a:rPr lang="en-US" altLang="ko-KR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 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7F6CFEBC-620B-5EF6-99F2-E5FCB8BAB255}"/>
              </a:ext>
            </a:extLst>
          </p:cNvPr>
          <p:cNvSpPr txBox="1"/>
          <p:nvPr/>
        </p:nvSpPr>
        <p:spPr>
          <a:xfrm>
            <a:off x="6461695" y="1968436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패킷 수신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8B6173-4F69-EFD6-0D01-D090EBBE9D0C}"/>
              </a:ext>
            </a:extLst>
          </p:cNvPr>
          <p:cNvSpPr txBox="1"/>
          <p:nvPr/>
        </p:nvSpPr>
        <p:spPr>
          <a:xfrm>
            <a:off x="619847" y="5043373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RequestHandler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FD5B32-8149-2E98-5A55-065AAFDFD3DA}"/>
              </a:ext>
            </a:extLst>
          </p:cNvPr>
          <p:cNvSpPr txBox="1"/>
          <p:nvPr/>
        </p:nvSpPr>
        <p:spPr>
          <a:xfrm>
            <a:off x="563192" y="5437073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메시지 송신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954581-4E31-FCFE-339A-2F2A3374C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1250" y="2399949"/>
            <a:ext cx="5249008" cy="4877481"/>
          </a:xfrm>
          <a:prstGeom prst="rect">
            <a:avLst/>
          </a:prstGeom>
        </p:spPr>
      </p:pic>
      <p:sp>
        <p:nvSpPr>
          <p:cNvPr id="24" name="TextBox 18">
            <a:extLst>
              <a:ext uri="{FF2B5EF4-FFF2-40B4-BE49-F238E27FC236}">
                <a16:creationId xmlns:a16="http://schemas.microsoft.com/office/drawing/2014/main" id="{E29503E9-FF9C-F753-E165-8D98495905D6}"/>
              </a:ext>
            </a:extLst>
          </p:cNvPr>
          <p:cNvSpPr txBox="1"/>
          <p:nvPr/>
        </p:nvSpPr>
        <p:spPr>
          <a:xfrm>
            <a:off x="11842348" y="1975611"/>
            <a:ext cx="1416451" cy="3481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패킷 타입별 처리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32AC7B-9B56-B72F-0586-30E2817000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1250" y="7353597"/>
            <a:ext cx="5232652" cy="161004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7FD119F-77DA-7CE3-BABE-EB8B6DB854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21250" y="8963644"/>
            <a:ext cx="5232652" cy="80040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794601-3434-242F-2200-BD4127EDFB29}"/>
              </a:ext>
            </a:extLst>
          </p:cNvPr>
          <p:cNvSpPr/>
          <p:nvPr/>
        </p:nvSpPr>
        <p:spPr>
          <a:xfrm>
            <a:off x="1678376" y="4128714"/>
            <a:ext cx="3592123" cy="176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E297037-5FDF-47D4-CC38-307164BD427A}"/>
              </a:ext>
            </a:extLst>
          </p:cNvPr>
          <p:cNvSpPr/>
          <p:nvPr/>
        </p:nvSpPr>
        <p:spPr>
          <a:xfrm>
            <a:off x="3002977" y="6572953"/>
            <a:ext cx="3169223" cy="1507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9A9574-1995-E700-188C-61B441EA8C6A}"/>
              </a:ext>
            </a:extLst>
          </p:cNvPr>
          <p:cNvSpPr/>
          <p:nvPr/>
        </p:nvSpPr>
        <p:spPr>
          <a:xfrm>
            <a:off x="7278212" y="3603282"/>
            <a:ext cx="4564136" cy="5481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9D860FF-03BA-392C-7C40-9E8182267664}"/>
              </a:ext>
            </a:extLst>
          </p:cNvPr>
          <p:cNvSpPr/>
          <p:nvPr/>
        </p:nvSpPr>
        <p:spPr>
          <a:xfrm>
            <a:off x="12922962" y="4305300"/>
            <a:ext cx="4330940" cy="2972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E2E447-D06D-EB19-2495-CA1414954883}"/>
              </a:ext>
            </a:extLst>
          </p:cNvPr>
          <p:cNvSpPr/>
          <p:nvPr/>
        </p:nvSpPr>
        <p:spPr>
          <a:xfrm>
            <a:off x="12081608" y="7581900"/>
            <a:ext cx="5063392" cy="205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59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8" grpId="0" animBg="1"/>
      <p:bldP spid="40" grpId="0" animBg="1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E4FF2-C6D2-4EA5-12AE-0030C66B3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15C315BD-C596-643E-ED60-1B88D66E1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8E09C7A-9301-5A57-7D41-460226C67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39153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A79D18-724D-F47D-3A4F-C9711186F1CE}"/>
              </a:ext>
            </a:extLst>
          </p:cNvPr>
          <p:cNvSpPr txBox="1"/>
          <p:nvPr/>
        </p:nvSpPr>
        <p:spPr>
          <a:xfrm>
            <a:off x="4521200" y="591553"/>
            <a:ext cx="685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3CE1B79-EB5F-A347-0615-674EA851C38D}"/>
              </a:ext>
            </a:extLst>
          </p:cNvPr>
          <p:cNvSpPr txBox="1"/>
          <p:nvPr/>
        </p:nvSpPr>
        <p:spPr>
          <a:xfrm>
            <a:off x="6131617" y="197853"/>
            <a:ext cx="6188809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Core</a:t>
            </a: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 Code – </a:t>
            </a: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A1E7F3C2-2B7F-0D1A-C2F3-A78245280000}"/>
              </a:ext>
            </a:extLst>
          </p:cNvPr>
          <p:cNvSpPr txBox="1"/>
          <p:nvPr/>
        </p:nvSpPr>
        <p:spPr>
          <a:xfrm>
            <a:off x="737371" y="1652655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PacketType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22F4B32F-C0C1-8785-00BE-338CCEFB7366}"/>
              </a:ext>
            </a:extLst>
          </p:cNvPr>
          <p:cNvSpPr txBox="1"/>
          <p:nvPr/>
        </p:nvSpPr>
        <p:spPr>
          <a:xfrm>
            <a:off x="6609696" y="1582547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ClientHandler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3E30C2-5B21-F879-E5D4-D6372FCB790F}"/>
              </a:ext>
            </a:extLst>
          </p:cNvPr>
          <p:cNvSpPr/>
          <p:nvPr/>
        </p:nvSpPr>
        <p:spPr>
          <a:xfrm>
            <a:off x="457200" y="1493220"/>
            <a:ext cx="17373600" cy="859592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F29015C4-0152-DF54-87DA-68D357EB7E8D}"/>
              </a:ext>
            </a:extLst>
          </p:cNvPr>
          <p:cNvSpPr txBox="1"/>
          <p:nvPr/>
        </p:nvSpPr>
        <p:spPr>
          <a:xfrm>
            <a:off x="637844" y="1975611"/>
            <a:ext cx="1981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주고 받는 패킷 타입 정의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C6C3E942-D930-26EA-C892-E480C6516C7A}"/>
              </a:ext>
            </a:extLst>
          </p:cNvPr>
          <p:cNvSpPr txBox="1"/>
          <p:nvPr/>
        </p:nvSpPr>
        <p:spPr>
          <a:xfrm>
            <a:off x="6461695" y="1968436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패킷 수신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54055B-F943-D430-9D66-8393C7DF1143}"/>
              </a:ext>
            </a:extLst>
          </p:cNvPr>
          <p:cNvSpPr txBox="1"/>
          <p:nvPr/>
        </p:nvSpPr>
        <p:spPr>
          <a:xfrm>
            <a:off x="12050432" y="1569453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LobbyServer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EB32233B-F93A-FE8E-AB1F-7C1AE0665C9F}"/>
              </a:ext>
            </a:extLst>
          </p:cNvPr>
          <p:cNvSpPr txBox="1"/>
          <p:nvPr/>
        </p:nvSpPr>
        <p:spPr>
          <a:xfrm>
            <a:off x="12026369" y="1963153"/>
            <a:ext cx="1416451" cy="3481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로비 관련 메서드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4B0C1D-59DB-1048-684B-9A2780FB8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71" y="2432385"/>
            <a:ext cx="5582429" cy="68875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7A4E86-D61D-7B34-44F4-29EBDDA36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696" y="2379337"/>
            <a:ext cx="5192139" cy="71837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82E486-7204-26C4-8274-4E89C2B88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1731" y="2369311"/>
            <a:ext cx="6847105" cy="774706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A8556-193C-6AE0-1F6B-2237D9118AC8}"/>
              </a:ext>
            </a:extLst>
          </p:cNvPr>
          <p:cNvSpPr/>
          <p:nvPr/>
        </p:nvSpPr>
        <p:spPr>
          <a:xfrm>
            <a:off x="904430" y="3086101"/>
            <a:ext cx="1229170" cy="6233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1509C23-45A2-07EF-6676-6C910E3172A4}"/>
              </a:ext>
            </a:extLst>
          </p:cNvPr>
          <p:cNvSpPr/>
          <p:nvPr/>
        </p:nvSpPr>
        <p:spPr>
          <a:xfrm>
            <a:off x="6990959" y="2933699"/>
            <a:ext cx="4810875" cy="638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926882C-B4EC-7854-C920-9D4910372EE9}"/>
              </a:ext>
            </a:extLst>
          </p:cNvPr>
          <p:cNvSpPr/>
          <p:nvPr/>
        </p:nvSpPr>
        <p:spPr>
          <a:xfrm>
            <a:off x="12086054" y="2623553"/>
            <a:ext cx="4296946" cy="1681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1D41E3D-3811-00C7-94B3-838A8D084088}"/>
              </a:ext>
            </a:extLst>
          </p:cNvPr>
          <p:cNvSpPr/>
          <p:nvPr/>
        </p:nvSpPr>
        <p:spPr>
          <a:xfrm>
            <a:off x="12115572" y="6210300"/>
            <a:ext cx="4419828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99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74F4F-A5EE-E498-0828-6D274411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1327CB40-E201-3792-CBD2-6F63E749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D45DC7B-1D18-85BF-6134-DBD6394D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39153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05EA03F-3CDA-E3B0-BCC8-06B6D07A24C5}"/>
              </a:ext>
            </a:extLst>
          </p:cNvPr>
          <p:cNvSpPr txBox="1"/>
          <p:nvPr/>
        </p:nvSpPr>
        <p:spPr>
          <a:xfrm>
            <a:off x="4521200" y="591553"/>
            <a:ext cx="685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6BADA31-3A1D-DF58-63C8-8019B2A14084}"/>
              </a:ext>
            </a:extLst>
          </p:cNvPr>
          <p:cNvSpPr txBox="1"/>
          <p:nvPr/>
        </p:nvSpPr>
        <p:spPr>
          <a:xfrm>
            <a:off x="6131617" y="197853"/>
            <a:ext cx="6188809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Client – </a:t>
            </a: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5DED4E2B-8879-3404-061E-0719D1A1BFB8}"/>
              </a:ext>
            </a:extLst>
          </p:cNvPr>
          <p:cNvSpPr txBox="1"/>
          <p:nvPr/>
        </p:nvSpPr>
        <p:spPr>
          <a:xfrm>
            <a:off x="1336574" y="1675670"/>
            <a:ext cx="4458497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초기 클라이언트 서버 통신 </a:t>
            </a:r>
            <a:r>
              <a:rPr lang="en-US" altLang="ko-KR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서버 로그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C82C47-FE52-92BE-27B7-25CAC1FAE29E}"/>
              </a:ext>
            </a:extLst>
          </p:cNvPr>
          <p:cNvSpPr/>
          <p:nvPr/>
        </p:nvSpPr>
        <p:spPr>
          <a:xfrm>
            <a:off x="457200" y="1493220"/>
            <a:ext cx="17373600" cy="859592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79858C-7408-DE03-47DB-AA8CBF3269CE}"/>
              </a:ext>
            </a:extLst>
          </p:cNvPr>
          <p:cNvSpPr txBox="1"/>
          <p:nvPr/>
        </p:nvSpPr>
        <p:spPr>
          <a:xfrm>
            <a:off x="11522064" y="1554047"/>
            <a:ext cx="4556135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현재 클라이언트 서버 통신 </a:t>
            </a:r>
            <a:r>
              <a:rPr lang="en-US" altLang="ko-KR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서버 로그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348B5AD7-B7E9-9BF8-78FA-9CFF85423DB8}"/>
              </a:ext>
            </a:extLst>
          </p:cNvPr>
          <p:cNvSpPr txBox="1"/>
          <p:nvPr/>
        </p:nvSpPr>
        <p:spPr>
          <a:xfrm>
            <a:off x="12858339" y="93623"/>
            <a:ext cx="1416451" cy="3481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로비 관련 메서드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C097F7-645D-FD09-0961-81B15BA0C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485" y="2227053"/>
            <a:ext cx="5635820" cy="7655212"/>
          </a:xfrm>
          <a:prstGeom prst="rect">
            <a:avLst/>
          </a:prstGeom>
        </p:spPr>
      </p:pic>
      <p:pic>
        <p:nvPicPr>
          <p:cNvPr id="8" name="Picture 25">
            <a:extLst>
              <a:ext uri="{FF2B5EF4-FFF2-40B4-BE49-F238E27FC236}">
                <a16:creationId xmlns:a16="http://schemas.microsoft.com/office/drawing/2014/main" id="{849CE54E-1346-90E0-AE9B-80EDB0DB5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317624" y="4450239"/>
            <a:ext cx="2681887" cy="26818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C30BB7-BC69-7164-3A81-F537F274E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2065" y="2192964"/>
            <a:ext cx="5505450" cy="76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49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E7EF5-4340-F926-9A79-531DD0308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C8AD3FA-6418-9516-577D-DB065B3A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5A25129-556A-77C8-8A65-EF2443FA1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44BD8DD-97E1-AEE5-3F51-BEB7D7EA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503BCF0-8C21-A388-D446-6C625CA9F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972DF80-9C7C-64FD-3B81-BB9AA056E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A6EBE38-05F4-8BF6-C567-C4A118DA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4494AB7-B92A-7E81-606F-34614CF14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938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246F08A-96B2-BBDB-7C11-CE7BB89EE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3FE8186F-A9FC-4A01-A1D0-733B7647AAB8}"/>
              </a:ext>
            </a:extLst>
          </p:cNvPr>
          <p:cNvSpPr txBox="1"/>
          <p:nvPr/>
        </p:nvSpPr>
        <p:spPr>
          <a:xfrm>
            <a:off x="7543800" y="1657350"/>
            <a:ext cx="318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>
                <a:solidFill>
                  <a:srgbClr val="545454"/>
                </a:solidFill>
                <a:ea typeface="Pretendard Medium"/>
              </a:rPr>
              <a:t>시연 영상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7" name="Picture 13">
            <a:extLst>
              <a:ext uri="{FF2B5EF4-FFF2-40B4-BE49-F238E27FC236}">
                <a16:creationId xmlns:a16="http://schemas.microsoft.com/office/drawing/2014/main" id="{1090CDF7-4ADF-F237-FE5B-ECF2A16531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AAA245AA-4A55-6171-2FB5-32AC33BA2BA6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5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  <p:sp>
        <p:nvSpPr>
          <p:cNvPr id="24" name="TextBox 23">
            <a:hlinkClick r:id="rId9"/>
            <a:extLst>
              <a:ext uri="{FF2B5EF4-FFF2-40B4-BE49-F238E27FC236}">
                <a16:creationId xmlns:a16="http://schemas.microsoft.com/office/drawing/2014/main" id="{1667C03A-0F50-C8F1-F20A-CC4209C10FC7}"/>
              </a:ext>
            </a:extLst>
          </p:cNvPr>
          <p:cNvSpPr txBox="1"/>
          <p:nvPr/>
        </p:nvSpPr>
        <p:spPr>
          <a:xfrm>
            <a:off x="4804186" y="8803239"/>
            <a:ext cx="1295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https://drive.google.com/file/d/1BQeaKmdOTkhNVHjKKuPifg3nN9WA6Iqj/view?usp=sharing</a:t>
            </a:r>
            <a:endParaRPr lang="ko-KR" altLang="en-US" dirty="0"/>
          </a:p>
        </p:txBody>
      </p:sp>
      <p:pic>
        <p:nvPicPr>
          <p:cNvPr id="25" name="그림 24">
            <a:hlinkClick r:id="rId10"/>
            <a:extLst>
              <a:ext uri="{FF2B5EF4-FFF2-40B4-BE49-F238E27FC236}">
                <a16:creationId xmlns:a16="http://schemas.microsoft.com/office/drawing/2014/main" id="{C2C9A617-025C-9B09-FE86-ED742BBBF54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32" t="473" b="1892"/>
          <a:stretch/>
        </p:blipFill>
        <p:spPr>
          <a:xfrm>
            <a:off x="4247147" y="3416300"/>
            <a:ext cx="9753600" cy="541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8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845300" y="1803400"/>
            <a:ext cx="45847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700" b="0" i="0" u="none" strike="noStrike">
                <a:solidFill>
                  <a:srgbClr val="545454"/>
                </a:solidFill>
                <a:latin typeface="Pretendard SemiBold"/>
              </a:rPr>
              <a:t>INDEX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4025900"/>
            <a:ext cx="1206500" cy="1079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5105400"/>
            <a:ext cx="4521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84500" y="4178300"/>
            <a:ext cx="736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45000" y="40132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작품주제 선정 배경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45000" y="46101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퀴즈게임이 된 이유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4025900"/>
            <a:ext cx="1206500" cy="1079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3600" y="5105400"/>
            <a:ext cx="45212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664700" y="4178300"/>
            <a:ext cx="10922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15700" y="40132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게임 설명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315700" y="46101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기획부터 현재 게임 구현 정도 설명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5638800"/>
            <a:ext cx="1206500" cy="1079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6718300"/>
            <a:ext cx="45212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882900" y="5791200"/>
            <a:ext cx="952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45000" y="56261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팀원 업무 분배 및 개발 일정 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445000" y="62230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팀원 각각의 역할과 개발 일정 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5638800"/>
            <a:ext cx="1206500" cy="1079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3600" y="6718300"/>
            <a:ext cx="45212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690100" y="5791200"/>
            <a:ext cx="10414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15700" y="56261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게임 시연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315700" y="62230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영상 시연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7251700"/>
            <a:ext cx="1206500" cy="1079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8331200"/>
            <a:ext cx="4521200" cy="127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2895600" y="7404100"/>
            <a:ext cx="927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445000" y="72390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개발 환경 설명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445000" y="78232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개발에 사용한 프로그램 소개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7251700"/>
            <a:ext cx="1206500" cy="1079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3600" y="8331200"/>
            <a:ext cx="4521200" cy="127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9715500" y="7404100"/>
            <a:ext cx="10033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315700" y="72390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성과 및 결론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1315700" y="78232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1700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경험한 문제와 해결방안</a:t>
            </a:r>
            <a:r>
              <a:rPr lang="en-US" altLang="ko-KR" sz="1700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,  </a:t>
            </a:r>
            <a:r>
              <a:rPr lang="ko-KR" altLang="en-US" sz="1700" spc="-100" dirty="0" err="1">
                <a:solidFill>
                  <a:srgbClr val="545454">
                    <a:alpha val="58039"/>
                  </a:srgbClr>
                </a:solidFill>
                <a:ea typeface="Pretendard Light"/>
              </a:rPr>
              <a:t>느낀점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460" y="250825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260" y="250825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00100"/>
            <a:ext cx="16802100" cy="8839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221" y="2470150"/>
            <a:ext cx="15316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487" y="7438610"/>
            <a:ext cx="7264400" cy="198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055" y="2688389"/>
            <a:ext cx="7264400" cy="952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459621" y="1009650"/>
            <a:ext cx="668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문제점과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해결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방안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80155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spc="-100" dirty="0">
                <a:solidFill>
                  <a:srgbClr val="545454"/>
                </a:solidFill>
                <a:latin typeface="Pretendard Medium"/>
              </a:rPr>
              <a:t>Before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42337" y="8238710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게임로비으로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접속하기 위해서는 게임로비의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GUID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입력해야 한다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클라이언트에서 방의 이름을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int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로 정의하여 생성했는데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이 값을 강제로 </a:t>
            </a: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파싱하여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유효하지 않은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GUID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를 생성하여 접속요청을 해서 게임 로비 접속이 정상적으로 되지 않았다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9790" y="7384133"/>
            <a:ext cx="7264400" cy="201061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0786" y="2688389"/>
            <a:ext cx="7264400" cy="952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705850" y="5161547"/>
            <a:ext cx="863600" cy="863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1132886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dirty="0">
                <a:solidFill>
                  <a:srgbClr val="545454"/>
                </a:solidFill>
                <a:latin typeface="Pretendard Medium"/>
              </a:rPr>
              <a:t>After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370911" y="8225341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게임 서버에서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&lt;string,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Guid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&gt;</a:t>
            </a: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딕셔너리를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만들어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게임로비의 이름으로 게임로비의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Guid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를 검색하여 자동으로 접속할 수 있는 기능을 추가하여 기존 코드에 다시 연결하였다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35" name="그림 3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DDF761C-E251-8247-0B4F-826F79D51F7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25" y="3725111"/>
            <a:ext cx="6019850" cy="3595188"/>
          </a:xfrm>
          <a:prstGeom prst="rect">
            <a:avLst/>
          </a:prstGeom>
        </p:spPr>
      </p:pic>
      <p:pic>
        <p:nvPicPr>
          <p:cNvPr id="37" name="그림 3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73C86DB-0D1F-259C-F940-2EC0DA17750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61" y="3725111"/>
            <a:ext cx="6019850" cy="3595188"/>
          </a:xfrm>
          <a:prstGeom prst="rect">
            <a:avLst/>
          </a:prstGeom>
        </p:spPr>
      </p:pic>
      <p:pic>
        <p:nvPicPr>
          <p:cNvPr id="38" name="Picture 13">
            <a:extLst>
              <a:ext uri="{FF2B5EF4-FFF2-40B4-BE49-F238E27FC236}">
                <a16:creationId xmlns:a16="http://schemas.microsoft.com/office/drawing/2014/main" id="{4E2D94A5-EC08-FBC0-3C8D-D062026F81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2620" y="906893"/>
            <a:ext cx="1504101" cy="1504101"/>
          </a:xfrm>
          <a:prstGeom prst="rect">
            <a:avLst/>
          </a:prstGeom>
        </p:spPr>
      </p:pic>
      <p:sp>
        <p:nvSpPr>
          <p:cNvPr id="39" name="TextBox 14">
            <a:extLst>
              <a:ext uri="{FF2B5EF4-FFF2-40B4-BE49-F238E27FC236}">
                <a16:creationId xmlns:a16="http://schemas.microsoft.com/office/drawing/2014/main" id="{C52EDDEA-FF20-F081-1241-4D72B4C4AF11}"/>
              </a:ext>
            </a:extLst>
          </p:cNvPr>
          <p:cNvSpPr txBox="1"/>
          <p:nvPr/>
        </p:nvSpPr>
        <p:spPr>
          <a:xfrm>
            <a:off x="4790406" y="1200435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32E74-3DB0-E1AF-60E6-3A053F64B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DB25B8-1E34-0922-C443-36AEE0286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E61284F-6DCB-80FE-2955-51028ED0F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460" y="250825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5BAEE86-F840-7259-C08B-20525EE42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260" y="250825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5965F79-CB80-3D7A-B9F5-450D0F0A2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00100"/>
            <a:ext cx="16802100" cy="8839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C01E4F1-C3EA-E946-C2D1-94360C5AA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221" y="2470150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CDCC681-C723-E47F-0956-105914AD4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055" y="7527758"/>
            <a:ext cx="7264400" cy="1981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38CCA404-BBF3-64B0-7A52-8B6441EFE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055" y="2688389"/>
            <a:ext cx="7264400" cy="9525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CB3F323C-BC50-7084-0F0F-AA589782DADA}"/>
              </a:ext>
            </a:extLst>
          </p:cNvPr>
          <p:cNvSpPr txBox="1"/>
          <p:nvPr/>
        </p:nvSpPr>
        <p:spPr>
          <a:xfrm>
            <a:off x="6459621" y="1009650"/>
            <a:ext cx="668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문제점과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해결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방안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5260A5F-F69D-DC18-F569-047492C6E9EE}"/>
              </a:ext>
            </a:extLst>
          </p:cNvPr>
          <p:cNvSpPr txBox="1"/>
          <p:nvPr/>
        </p:nvSpPr>
        <p:spPr>
          <a:xfrm>
            <a:off x="2980155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spc="-100" dirty="0">
                <a:solidFill>
                  <a:srgbClr val="545454"/>
                </a:solidFill>
                <a:latin typeface="Pretendard Medium"/>
              </a:rPr>
              <a:t>Before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3298CE8-77EC-26D8-2548-1ECEA66B8756}"/>
              </a:ext>
            </a:extLst>
          </p:cNvPr>
          <p:cNvSpPr txBox="1"/>
          <p:nvPr/>
        </p:nvSpPr>
        <p:spPr>
          <a:xfrm>
            <a:off x="2122905" y="8327858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클라이언트가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RequestHandler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로 서버로부터 패킷을 받을 때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패킷 타입에 해당하는 이벤트를 발동시킨다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b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</a:b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해당 이벤트를 수신하여 함수를 실행 시 유니티 메인 스레드가 아닌 외부에서 호출되었다고 오류가 나온다</a:t>
            </a:r>
            <a:b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</a:b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유니티 코드 컴포넌트들은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Monobehavior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상속받아서 유니티의 생명주기를 따르는데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19A02B0C-44A1-B627-43FB-B14510705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5547" y="7498347"/>
            <a:ext cx="7264400" cy="2010611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46EE7BE6-59FE-2CEF-0363-E8C5ADC4F8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0786" y="2688389"/>
            <a:ext cx="7264400" cy="9525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9324C47C-0879-5EF8-493A-654E4FBBFF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712200" y="5328651"/>
            <a:ext cx="863600" cy="863600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377BF14F-8616-33C0-C89E-4191E93C1F68}"/>
              </a:ext>
            </a:extLst>
          </p:cNvPr>
          <p:cNvSpPr txBox="1"/>
          <p:nvPr/>
        </p:nvSpPr>
        <p:spPr>
          <a:xfrm>
            <a:off x="11132886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dirty="0">
                <a:solidFill>
                  <a:srgbClr val="545454"/>
                </a:solidFill>
                <a:latin typeface="Pretendard Medium"/>
              </a:rPr>
              <a:t>After 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5AA86EC-2F62-2946-47C0-EF72CF41B028}"/>
              </a:ext>
            </a:extLst>
          </p:cNvPr>
          <p:cNvSpPr txBox="1"/>
          <p:nvPr/>
        </p:nvSpPr>
        <p:spPr>
          <a:xfrm>
            <a:off x="10286668" y="8339555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RequestHandler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는 상속받지 않은 그냥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c#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코드이고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함수가 실행되는 시점이 서버에서 해당 패킷을 수신했을 때라 유니티 메인 스레드에 맞춰 동작하도록 수정해야 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b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</a:b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Monobehavior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를 상속받은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MainThreadDispatcher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만들어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큐에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Action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</a:t>
            </a: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입력받아순서대로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유니티의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Update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에서 실행되도록 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6C6EC7-3C16-857C-79AB-CC36DD4EFDD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75" y="3759200"/>
            <a:ext cx="6078621" cy="3630288"/>
          </a:xfrm>
          <a:prstGeom prst="rect">
            <a:avLst/>
          </a:prstGeom>
        </p:spPr>
      </p:pic>
      <p:pic>
        <p:nvPicPr>
          <p:cNvPr id="11" name="그림 1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CCA542-BE06-33CA-8E96-C0DDF3D5C2D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68" y="3766386"/>
            <a:ext cx="6066589" cy="3623102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C0DFDF6C-3B64-4DD7-879B-915C1F6B2F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2620" y="906893"/>
            <a:ext cx="1504101" cy="1504101"/>
          </a:xfrm>
          <a:prstGeom prst="rect">
            <a:avLst/>
          </a:prstGeom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8BD6CF2B-20DE-FCA5-44C2-E8A547AA65BC}"/>
              </a:ext>
            </a:extLst>
          </p:cNvPr>
          <p:cNvSpPr txBox="1"/>
          <p:nvPr/>
        </p:nvSpPr>
        <p:spPr>
          <a:xfrm>
            <a:off x="4790406" y="1200435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56743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769100" y="1574800"/>
            <a:ext cx="4724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프로젝트 성과</a:t>
            </a:r>
            <a:endParaRPr lang="ko-KR" sz="7300" b="0" i="0" u="none" strike="noStrike" spc="-500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" y="3759200"/>
            <a:ext cx="7505700" cy="2438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" y="6362700"/>
            <a:ext cx="7505700" cy="243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3759200"/>
            <a:ext cx="7505700" cy="2438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6362700"/>
            <a:ext cx="7505700" cy="243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7800" y="5016500"/>
            <a:ext cx="2527300" cy="2527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26500" y="5537200"/>
            <a:ext cx="495300" cy="762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115300" y="63881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발전한 능력</a:t>
            </a:r>
            <a:endParaRPr lang="en-US" sz="24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98700" y="4241800"/>
            <a:ext cx="13589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 dirty="0">
                <a:solidFill>
                  <a:srgbClr val="C5CEDB"/>
                </a:solidFill>
                <a:latin typeface="Pretendard Semi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32320" y="4673600"/>
            <a:ext cx="4463071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Server </a:t>
            </a: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프로그래밍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184400" y="6845300"/>
            <a:ext cx="15875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>
                <a:solidFill>
                  <a:srgbClr val="C5CEDB"/>
                </a:solidFill>
                <a:latin typeface="Pretendard Semi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29313" y="7308850"/>
            <a:ext cx="3767528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커뮤니케이션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109200" y="4241800"/>
            <a:ext cx="16002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>
                <a:solidFill>
                  <a:srgbClr val="C5CEDB"/>
                </a:solidFill>
                <a:latin typeface="Pretendard Semi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87200" y="4673600"/>
            <a:ext cx="4419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Server to Client </a:t>
            </a: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프로그래밍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096500" y="6845300"/>
            <a:ext cx="16383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>
                <a:solidFill>
                  <a:srgbClr val="C5CEDB"/>
                </a:solidFill>
                <a:latin typeface="Pretendard SemiBold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929979" y="7308850"/>
            <a:ext cx="3767528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기획의 중요성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32" name="Picture 13">
            <a:extLst>
              <a:ext uri="{FF2B5EF4-FFF2-40B4-BE49-F238E27FC236}">
                <a16:creationId xmlns:a16="http://schemas.microsoft.com/office/drawing/2014/main" id="{745B49D3-8E82-0040-90D6-CE219ABBD7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9578" y="1471041"/>
            <a:ext cx="1504101" cy="1504101"/>
          </a:xfrm>
          <a:prstGeom prst="rect">
            <a:avLst/>
          </a:prstGeom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67F88233-6D90-2C32-83EE-5F378E98993C}"/>
              </a:ext>
            </a:extLst>
          </p:cNvPr>
          <p:cNvSpPr txBox="1"/>
          <p:nvPr/>
        </p:nvSpPr>
        <p:spPr>
          <a:xfrm>
            <a:off x="4647364" y="176458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92319-20C9-5382-6FE4-121296BB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BC91051-DBDD-F180-A5BA-07DC9083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C69830A-E2C7-91A3-7BA6-8FECB83E7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9ED23DA-142A-80CA-1946-49B788F5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95370EB-5D81-6E70-E7E8-333FBB770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23C6951-FBDA-5870-A5EC-9DA13E8F5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EB4ECD2-D1EB-DBC8-0139-78B3DF0F6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E08EBD0-FC60-7C73-CBCB-9910240EE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660C3722-9AA3-0598-01A1-F277C08F0D6E}"/>
              </a:ext>
            </a:extLst>
          </p:cNvPr>
          <p:cNvSpPr txBox="1"/>
          <p:nvPr/>
        </p:nvSpPr>
        <p:spPr>
          <a:xfrm>
            <a:off x="1358900" y="3111500"/>
            <a:ext cx="51816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8000" b="0" i="0" u="none" strike="noStrike" spc="-100" dirty="0">
                <a:solidFill>
                  <a:srgbClr val="545454"/>
                </a:solidFill>
                <a:ea typeface="Pretendard Medium"/>
              </a:rPr>
              <a:t>팀원 후기</a:t>
            </a:r>
            <a:endParaRPr lang="ko-KR" altLang="ko-KR" sz="8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29094FB-C90D-06AB-A4B3-82DE0374D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968500"/>
            <a:ext cx="7759700" cy="12446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C768083-9AF1-AC75-3393-3848CF434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1968500"/>
            <a:ext cx="1866900" cy="12446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88FF9996-10B0-041D-85D2-ED93192ABA80}"/>
              </a:ext>
            </a:extLst>
          </p:cNvPr>
          <p:cNvSpPr txBox="1"/>
          <p:nvPr/>
        </p:nvSpPr>
        <p:spPr>
          <a:xfrm>
            <a:off x="6946232" y="2334126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류민우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7F0492F-A88B-7FC8-1427-7EEF3A4B2E7A}"/>
              </a:ext>
            </a:extLst>
          </p:cNvPr>
          <p:cNvSpPr txBox="1"/>
          <p:nvPr/>
        </p:nvSpPr>
        <p:spPr>
          <a:xfrm>
            <a:off x="9245600" y="2362200"/>
            <a:ext cx="6502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60EAA1B9-1FD4-305E-94E8-42B258AFBA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3378200"/>
            <a:ext cx="7759700" cy="12446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35364848-523D-FD8D-3AA7-F91A5CAECB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3378200"/>
            <a:ext cx="1866900" cy="12446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ED270B4B-B2AB-B626-0A4B-06914934D02E}"/>
              </a:ext>
            </a:extLst>
          </p:cNvPr>
          <p:cNvSpPr txBox="1"/>
          <p:nvPr/>
        </p:nvSpPr>
        <p:spPr>
          <a:xfrm>
            <a:off x="9245600" y="3784600"/>
            <a:ext cx="704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43FBB07F-548C-7A8A-BFC9-D81477BE6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4800600"/>
            <a:ext cx="7759700" cy="1244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B5A777D8-D883-5346-FF2E-0C6445EEA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4800600"/>
            <a:ext cx="1866900" cy="12446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DCCDDF8F-367C-D943-FE0B-0F500B3C6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6210300"/>
            <a:ext cx="7759700" cy="12446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DC482293-F74C-19E9-823A-2DAAC2EB79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6210300"/>
            <a:ext cx="1866900" cy="12446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70E37D98-9EB0-0E3D-D3E1-B063CB1603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7620000"/>
            <a:ext cx="7759700" cy="12446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69C39C42-2E82-3E12-EA78-FF804879F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7620000"/>
            <a:ext cx="1866900" cy="12446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68FE2531-E08D-2488-8E82-6A41F6299E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000" y="5689600"/>
            <a:ext cx="2921000" cy="2921000"/>
          </a:xfrm>
          <a:prstGeom prst="rect">
            <a:avLst/>
          </a:prstGeom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19BC5870-474D-5105-201A-7443938874AA}"/>
              </a:ext>
            </a:extLst>
          </p:cNvPr>
          <p:cNvSpPr txBox="1"/>
          <p:nvPr/>
        </p:nvSpPr>
        <p:spPr>
          <a:xfrm>
            <a:off x="6991350" y="365760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황하제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50542931-9996-15E4-5019-6C0444B50B4F}"/>
              </a:ext>
            </a:extLst>
          </p:cNvPr>
          <p:cNvSpPr txBox="1"/>
          <p:nvPr/>
        </p:nvSpPr>
        <p:spPr>
          <a:xfrm>
            <a:off x="6946900" y="51107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백두현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9CFE719E-7D3A-657B-0E9D-9A76E2E5863F}"/>
              </a:ext>
            </a:extLst>
          </p:cNvPr>
          <p:cNvSpPr txBox="1"/>
          <p:nvPr/>
        </p:nvSpPr>
        <p:spPr>
          <a:xfrm>
            <a:off x="6991350" y="64569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고나영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F0A7FCE1-F0A4-7FA1-3DB6-8F83F00D1D35}"/>
              </a:ext>
            </a:extLst>
          </p:cNvPr>
          <p:cNvSpPr txBox="1"/>
          <p:nvPr/>
        </p:nvSpPr>
        <p:spPr>
          <a:xfrm>
            <a:off x="6949741" y="791845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박주현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4D57B5C4-6725-1121-2728-A3E7BE4C3F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658" y="1531199"/>
            <a:ext cx="1504101" cy="1504101"/>
          </a:xfrm>
          <a:prstGeom prst="rect">
            <a:avLst/>
          </a:prstGeom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38AD0920-F612-EC4A-2C71-1A9E08A32D76}"/>
              </a:ext>
            </a:extLst>
          </p:cNvPr>
          <p:cNvSpPr txBox="1"/>
          <p:nvPr/>
        </p:nvSpPr>
        <p:spPr>
          <a:xfrm>
            <a:off x="3378444" y="1824741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2F3D978E-61EA-AB32-9153-70AE9C3817E8}"/>
              </a:ext>
            </a:extLst>
          </p:cNvPr>
          <p:cNvSpPr txBox="1"/>
          <p:nvPr/>
        </p:nvSpPr>
        <p:spPr>
          <a:xfrm>
            <a:off x="9078496" y="2382587"/>
            <a:ext cx="6604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따라와준 팀원들 모두 고생했고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,</a:t>
            </a:r>
            <a:br>
              <a:rPr lang="en-US" altLang="ko-KR" sz="2400" spc="-100" dirty="0">
                <a:solidFill>
                  <a:srgbClr val="545454"/>
                </a:solidFill>
                <a:ea typeface="Pretendard Regular"/>
              </a:rPr>
            </a:b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메인 서버 진짜 고생 많았다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br>
              <a:rPr lang="en-US" altLang="ko-KR" sz="2400" spc="-100" dirty="0">
                <a:solidFill>
                  <a:srgbClr val="545454"/>
                </a:solidFill>
                <a:ea typeface="Pretendard Regular"/>
              </a:rPr>
            </a:b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코딩 하는 법 새로 여러가지 배우는 기회가 된 것 같다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52DB1E63-20FE-1C35-1660-34742FA97FA0}"/>
              </a:ext>
            </a:extLst>
          </p:cNvPr>
          <p:cNvSpPr txBox="1"/>
          <p:nvPr/>
        </p:nvSpPr>
        <p:spPr>
          <a:xfrm>
            <a:off x="8928100" y="8026400"/>
            <a:ext cx="7150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팀워크의 중요성을 많이 느꼈고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중간중간 어려운 점도 있었지만 이를 통해 해결해 나가는 능력을 기를 수 있었던 것 같다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FA0C00A2-E026-5FC6-A9B4-DCA6DF22F03E}"/>
              </a:ext>
            </a:extLst>
          </p:cNvPr>
          <p:cNvSpPr txBox="1"/>
          <p:nvPr/>
        </p:nvSpPr>
        <p:spPr>
          <a:xfrm>
            <a:off x="9078496" y="3790950"/>
            <a:ext cx="7482304" cy="501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서버와 </a:t>
            </a:r>
            <a:r>
              <a:rPr lang="ko-KR" altLang="en-US" sz="2400" b="0" i="0" u="none" strike="noStrike" spc="-100" dirty="0" err="1">
                <a:solidFill>
                  <a:srgbClr val="545454"/>
                </a:solidFill>
                <a:ea typeface="Pretendard Regular"/>
              </a:rPr>
              <a:t>클라가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 통신할 때 패킷이 어떤 정보를 담고 있는지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받은 패킷을 어떻게 해석할지 미리 정의하고 공유하는 게 힘들었다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br>
              <a:rPr lang="en-US" altLang="ko-KR" sz="2400" spc="-100" dirty="0">
                <a:solidFill>
                  <a:srgbClr val="545454"/>
                </a:solidFill>
                <a:ea typeface="Pretendard Regular"/>
              </a:rPr>
            </a:b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그리고 역직렬화가 의도한 대로 안될 때가 있어 시간을 소모했다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41330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600700" y="1701800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주제 선정 배경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347826" y="5143499"/>
            <a:ext cx="6261100" cy="3328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74299"/>
              </a:lnSpc>
            </a:pP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요즘 한창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핫한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티니핑</a:t>
            </a:r>
            <a: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팀 이름인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티씨피아이핑을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보고 유튜브에서 종종 보게 된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티니핑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이름 맞추기가 생각이 났습니다</a:t>
            </a:r>
            <a: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  <a:t>.</a:t>
            </a:r>
          </a:p>
          <a:p>
            <a:pPr lvl="0" algn="just">
              <a:lnSpc>
                <a:spcPct val="174299"/>
              </a:lnSpc>
            </a:pPr>
            <a:b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</a:b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구현이 크게 복잡하지 않고 충분한 게임성이 있어 선택했습니다</a:t>
            </a:r>
            <a: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  <a:t>.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</a:t>
            </a:r>
            <a:endParaRPr lang="en-US" sz="2000" b="0" i="0" u="none" strike="noStrike" dirty="0">
              <a:solidFill>
                <a:srgbClr val="545454"/>
              </a:solidFill>
              <a:latin typeface="Pretendard Ligh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5426" y="4064000"/>
            <a:ext cx="6565900" cy="723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703426" y="4178300"/>
            <a:ext cx="5549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600" b="0" i="0" u="none" strike="noStrike" spc="-200" dirty="0" err="1">
                <a:solidFill>
                  <a:srgbClr val="545454"/>
                </a:solidFill>
                <a:ea typeface="Pretendard Medium"/>
              </a:rPr>
              <a:t>티니핑</a:t>
            </a:r>
            <a:r>
              <a:rPr lang="ko-KR" altLang="en-US" sz="2600" b="0" i="0" u="none" strike="noStrike" spc="-200" dirty="0">
                <a:solidFill>
                  <a:srgbClr val="545454"/>
                </a:solidFill>
                <a:ea typeface="Pretendard Medium"/>
              </a:rPr>
              <a:t> 맞추기</a:t>
            </a:r>
            <a:r>
              <a:rPr lang="en-US" altLang="ko-KR" sz="2600" b="0" i="0" u="none" strike="noStrike" spc="-200" dirty="0">
                <a:solidFill>
                  <a:srgbClr val="545454"/>
                </a:solidFill>
                <a:ea typeface="Pretendard Medium"/>
              </a:rPr>
              <a:t>!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3205659-D56A-B007-4DB3-23073765A2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9531" y="4015874"/>
            <a:ext cx="8362338" cy="4920915"/>
          </a:xfrm>
          <a:prstGeom prst="rect">
            <a:avLst/>
          </a:prstGeom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E43942F2-04F8-9B0E-AAE8-C4DCF43379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5731" y="1494436"/>
            <a:ext cx="1504101" cy="1504101"/>
          </a:xfrm>
          <a:prstGeom prst="rect">
            <a:avLst/>
          </a:prstGeom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76CBE0F1-5424-3A66-B6A0-F8793FDF29C1}"/>
              </a:ext>
            </a:extLst>
          </p:cNvPr>
          <p:cNvSpPr txBox="1"/>
          <p:nvPr/>
        </p:nvSpPr>
        <p:spPr>
          <a:xfrm>
            <a:off x="3943517" y="1787978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1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3111500"/>
            <a:ext cx="51816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8000" b="0" i="0" u="none" strike="noStrike" spc="-100" dirty="0">
                <a:solidFill>
                  <a:srgbClr val="545454"/>
                </a:solidFill>
                <a:ea typeface="Pretendard Medium"/>
              </a:rPr>
              <a:t>팀원 업무 분배 </a:t>
            </a:r>
            <a:endParaRPr lang="ko-KR" altLang="ko-KR" sz="8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968500"/>
            <a:ext cx="7759700" cy="1244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1968500"/>
            <a:ext cx="1866900" cy="1244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946232" y="2334126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류민우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245600" y="2362200"/>
            <a:ext cx="6502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PM, 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서브 서버 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프로그래밍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 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3378200"/>
            <a:ext cx="7759700" cy="1244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3378200"/>
            <a:ext cx="1866900" cy="1244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245600" y="3784600"/>
            <a:ext cx="704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메인 서버 프로그래밍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4800600"/>
            <a:ext cx="7759700" cy="1244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4800600"/>
            <a:ext cx="1866900" cy="1244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245600" y="5194300"/>
            <a:ext cx="6604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데이터 베이스 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프로그래밍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6210300"/>
            <a:ext cx="7759700" cy="1244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6210300"/>
            <a:ext cx="1866900" cy="12446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245600" y="6604000"/>
            <a:ext cx="6756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클라이언트 프로그래밍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7620000"/>
            <a:ext cx="7759700" cy="1244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7620000"/>
            <a:ext cx="1866900" cy="1244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000" y="5689600"/>
            <a:ext cx="2921000" cy="29210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9245600" y="8013700"/>
            <a:ext cx="6515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클라이언트 프로그래밍</a:t>
            </a:r>
            <a:endParaRPr lang="ko-KR" alt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B2D8C1C5-1B2C-9CCF-7829-1F018905837B}"/>
              </a:ext>
            </a:extLst>
          </p:cNvPr>
          <p:cNvSpPr txBox="1"/>
          <p:nvPr/>
        </p:nvSpPr>
        <p:spPr>
          <a:xfrm>
            <a:off x="6991350" y="365760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황하제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AE893B67-FE86-48AC-97D5-6F01224B9BD2}"/>
              </a:ext>
            </a:extLst>
          </p:cNvPr>
          <p:cNvSpPr txBox="1"/>
          <p:nvPr/>
        </p:nvSpPr>
        <p:spPr>
          <a:xfrm>
            <a:off x="6946900" y="51107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백두현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7E55FF02-A7FB-631C-BD5A-82EC13269112}"/>
              </a:ext>
            </a:extLst>
          </p:cNvPr>
          <p:cNvSpPr txBox="1"/>
          <p:nvPr/>
        </p:nvSpPr>
        <p:spPr>
          <a:xfrm>
            <a:off x="6991350" y="64569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고나영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48956F36-9247-1180-92E1-74D1361CF2A5}"/>
              </a:ext>
            </a:extLst>
          </p:cNvPr>
          <p:cNvSpPr txBox="1"/>
          <p:nvPr/>
        </p:nvSpPr>
        <p:spPr>
          <a:xfrm>
            <a:off x="6949741" y="791845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박주현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93D0CC15-A96C-B418-16D8-5C4A69F14B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658" y="1531199"/>
            <a:ext cx="1504101" cy="1504101"/>
          </a:xfrm>
          <a:prstGeom prst="rect">
            <a:avLst/>
          </a:prstGeom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E4745E89-79CE-BBAF-833C-5302FEB310AF}"/>
              </a:ext>
            </a:extLst>
          </p:cNvPr>
          <p:cNvSpPr txBox="1"/>
          <p:nvPr/>
        </p:nvSpPr>
        <p:spPr>
          <a:xfrm>
            <a:off x="3378444" y="1824741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2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699250" y="1655345"/>
            <a:ext cx="4864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개발 일정 계획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900" y="3886200"/>
            <a:ext cx="4267200" cy="1536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4500" y="3886200"/>
            <a:ext cx="5803900" cy="1536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7400" y="3886200"/>
            <a:ext cx="6273800" cy="153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96800" y="3886200"/>
            <a:ext cx="4305300" cy="1536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4500" y="3886200"/>
            <a:ext cx="1536700" cy="1536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6800" y="4419600"/>
            <a:ext cx="292100" cy="4699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0" y="3898900"/>
            <a:ext cx="1536700" cy="1536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04300" y="4419600"/>
            <a:ext cx="292100" cy="4699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6800" y="3886200"/>
            <a:ext cx="1536700" cy="1536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19100" y="4419600"/>
            <a:ext cx="292100" cy="4699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121234" y="44450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STEP.01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10.28~11.3 (1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089984" y="4749800"/>
            <a:ext cx="2057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STEP.02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11.04~11.17 (2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b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185400" y="4603750"/>
            <a:ext cx="206608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STEP.03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11.18~12.01 (2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)</a:t>
            </a: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00200" y="4419600"/>
            <a:ext cx="2006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STEP.04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12.02~12.08 (1</a:t>
            </a:r>
            <a:r>
              <a:rPr lang="ko-KR" altLang="en-US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주</a:t>
            </a: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993900" y="5816600"/>
            <a:ext cx="2222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개발 시작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943100" y="65786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유니티 버전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깃 등등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 기본 세팅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032500" y="5803900"/>
            <a:ext cx="2184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게임 개발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9563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906000" y="5803900"/>
            <a:ext cx="2489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altLang="ko-KR" sz="2100" b="0" i="0" u="none" strike="noStrike" spc="-100" dirty="0">
                <a:solidFill>
                  <a:srgbClr val="545454"/>
                </a:solidFill>
                <a:ea typeface="Pretendard Medium"/>
              </a:rPr>
              <a:t>Q&amp;A </a:t>
            </a: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및 버그 수정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9822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QA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테스트 및 버그 수정</a:t>
            </a:r>
            <a:endParaRPr lang="en-US" altLang="ko-KR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4122400" y="5803900"/>
            <a:ext cx="2082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최종 발표 준비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39954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발표 자료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수집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&amp;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정리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최종 보고서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준비</a:t>
            </a: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BA33898A-0188-FB2A-0C04-42201E5D5AD6}"/>
              </a:ext>
            </a:extLst>
          </p:cNvPr>
          <p:cNvSpPr txBox="1"/>
          <p:nvPr/>
        </p:nvSpPr>
        <p:spPr>
          <a:xfrm>
            <a:off x="5969000" y="6313905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게임 시스템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</a:t>
            </a: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서버 개발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</p:txBody>
      </p:sp>
      <p:pic>
        <p:nvPicPr>
          <p:cNvPr id="41" name="Picture 26">
            <a:extLst>
              <a:ext uri="{FF2B5EF4-FFF2-40B4-BE49-F238E27FC236}">
                <a16:creationId xmlns:a16="http://schemas.microsoft.com/office/drawing/2014/main" id="{A703D9AB-BE77-32FD-A7CE-B8101651EB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6700" y="8166100"/>
            <a:ext cx="15252700" cy="723900"/>
          </a:xfrm>
          <a:prstGeom prst="rect">
            <a:avLst/>
          </a:prstGeom>
        </p:spPr>
      </p:pic>
      <p:sp>
        <p:nvSpPr>
          <p:cNvPr id="42" name="TextBox 39">
            <a:extLst>
              <a:ext uri="{FF2B5EF4-FFF2-40B4-BE49-F238E27FC236}">
                <a16:creationId xmlns:a16="http://schemas.microsoft.com/office/drawing/2014/main" id="{02CFDB44-3478-4F26-91AF-29A7FD4CED13}"/>
              </a:ext>
            </a:extLst>
          </p:cNvPr>
          <p:cNvSpPr txBox="1"/>
          <p:nvPr/>
        </p:nvSpPr>
        <p:spPr>
          <a:xfrm>
            <a:off x="1879600" y="8305800"/>
            <a:ext cx="14528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회의 시간 </a:t>
            </a:r>
            <a:r>
              <a:rPr lang="en-US" altLang="ko-KR" sz="2500" spc="-100" dirty="0">
                <a:solidFill>
                  <a:srgbClr val="545454"/>
                </a:solidFill>
                <a:ea typeface="Pretendard Medium"/>
              </a:rPr>
              <a:t>: 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월요일 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6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|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일요일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2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작업 시간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: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파트별 자율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(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화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토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)</a:t>
            </a:r>
            <a:endParaRPr lang="en-US" sz="2500" b="0" i="0" u="none" strike="noStrike" spc="-100" dirty="0">
              <a:solidFill>
                <a:srgbClr val="545454"/>
              </a:solidFill>
              <a:latin typeface="Pretendard Medium"/>
            </a:endParaRPr>
          </a:p>
        </p:txBody>
      </p:sp>
      <p:pic>
        <p:nvPicPr>
          <p:cNvPr id="43" name="Picture 13">
            <a:extLst>
              <a:ext uri="{FF2B5EF4-FFF2-40B4-BE49-F238E27FC236}">
                <a16:creationId xmlns:a16="http://schemas.microsoft.com/office/drawing/2014/main" id="{E95F28DB-1CB9-7B0F-D64E-97ABCF5A13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44" name="TextBox 14">
            <a:extLst>
              <a:ext uri="{FF2B5EF4-FFF2-40B4-BE49-F238E27FC236}">
                <a16:creationId xmlns:a16="http://schemas.microsoft.com/office/drawing/2014/main" id="{7F1AE363-604E-5971-516D-5949F207202D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2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C1335-1F09-EC68-0302-DC904784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6F3BB27-C00E-5E99-A1DF-89E6E2DEE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8296AD-9AC6-5E32-8316-E1BFEF9C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EBADD87-E46F-96D6-5970-2FD68E4B4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CE70F02-2A6C-5620-2A99-CE0D03729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6060119-EB12-FEEA-F55E-8FC7FCF29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8521278-15FD-CE11-28AB-20B492885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301C33C-8636-8C2C-8CE5-0C94FF52F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63C87C9-2E8A-4B8D-DA1D-CA75E1F3D8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647516FE-275C-02C9-CD13-2264E2BD3322}"/>
              </a:ext>
            </a:extLst>
          </p:cNvPr>
          <p:cNvSpPr txBox="1"/>
          <p:nvPr/>
        </p:nvSpPr>
        <p:spPr>
          <a:xfrm>
            <a:off x="6559550" y="1668713"/>
            <a:ext cx="4956675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실제 개발 일정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1F8BA848-E851-43F2-92E0-704F44A4B6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900" y="3886200"/>
            <a:ext cx="4267200" cy="15367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EB646E57-7679-ECAE-A4D9-C2F76A66E0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4499" y="3886200"/>
            <a:ext cx="6741025" cy="15367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1F9F07B-FC1F-C14C-7ED2-37CD56E83A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8658" y="3886200"/>
            <a:ext cx="5032541" cy="1536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78B95F9A-29BA-C33E-F6ED-DECDB8C2B6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6800" y="3886200"/>
            <a:ext cx="4305300" cy="1536700"/>
          </a:xfrm>
          <a:prstGeom prst="rect">
            <a:avLst/>
          </a:prstGeom>
        </p:spPr>
      </p:pic>
      <p:grpSp>
        <p:nvGrpSpPr>
          <p:cNvPr id="17" name="Group 17">
            <a:extLst>
              <a:ext uri="{FF2B5EF4-FFF2-40B4-BE49-F238E27FC236}">
                <a16:creationId xmlns:a16="http://schemas.microsoft.com/office/drawing/2014/main" id="{EA0030B2-C3B7-2AC7-2E4E-1EE367DDAC9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>
            <a:extLst>
              <a:ext uri="{FF2B5EF4-FFF2-40B4-BE49-F238E27FC236}">
                <a16:creationId xmlns:a16="http://schemas.microsoft.com/office/drawing/2014/main" id="{21A557F8-0E39-EAA9-2FC3-0472B05A67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4500" y="3886200"/>
            <a:ext cx="1536700" cy="15367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2DCB6998-6132-FC51-ED0C-BD3A57AAFB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6800" y="4419600"/>
            <a:ext cx="292100" cy="469900"/>
          </a:xfrm>
          <a:prstGeom prst="rect">
            <a:avLst/>
          </a:prstGeom>
        </p:spPr>
      </p:pic>
      <p:grpSp>
        <p:nvGrpSpPr>
          <p:cNvPr id="20" name="Group 20">
            <a:extLst>
              <a:ext uri="{FF2B5EF4-FFF2-40B4-BE49-F238E27FC236}">
                <a16:creationId xmlns:a16="http://schemas.microsoft.com/office/drawing/2014/main" id="{8F7D287A-1A31-0024-9A63-595CEE3F317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>
            <a:extLst>
              <a:ext uri="{FF2B5EF4-FFF2-40B4-BE49-F238E27FC236}">
                <a16:creationId xmlns:a16="http://schemas.microsoft.com/office/drawing/2014/main" id="{BEC671C2-2DB6-8D5E-AAAA-81D31CC627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8825" y="3886200"/>
            <a:ext cx="1536700" cy="15367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EC33AE47-D0C2-A257-BB7D-CBC5974A14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81125" y="4406900"/>
            <a:ext cx="292100" cy="469900"/>
          </a:xfrm>
          <a:prstGeom prst="rect">
            <a:avLst/>
          </a:prstGeom>
        </p:spPr>
      </p:pic>
      <p:grpSp>
        <p:nvGrpSpPr>
          <p:cNvPr id="23" name="Group 23">
            <a:extLst>
              <a:ext uri="{FF2B5EF4-FFF2-40B4-BE49-F238E27FC236}">
                <a16:creationId xmlns:a16="http://schemas.microsoft.com/office/drawing/2014/main" id="{7E7F2DEE-0164-A23D-694B-3C9CACF6610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>
            <a:extLst>
              <a:ext uri="{FF2B5EF4-FFF2-40B4-BE49-F238E27FC236}">
                <a16:creationId xmlns:a16="http://schemas.microsoft.com/office/drawing/2014/main" id="{606410E8-0D7E-2724-5DA7-E67486578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96800" y="3886200"/>
            <a:ext cx="1536700" cy="15367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EAEB3119-F083-C085-8F40-FCFF300BF3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19100" y="4419600"/>
            <a:ext cx="292100" cy="469900"/>
          </a:xfrm>
          <a:prstGeom prst="rect">
            <a:avLst/>
          </a:prstGeom>
        </p:spPr>
      </p:pic>
      <p:sp>
        <p:nvSpPr>
          <p:cNvPr id="27" name="TextBox 27">
            <a:extLst>
              <a:ext uri="{FF2B5EF4-FFF2-40B4-BE49-F238E27FC236}">
                <a16:creationId xmlns:a16="http://schemas.microsoft.com/office/drawing/2014/main" id="{2DDD60EF-EE07-4272-0CBA-6FFC7483FBA3}"/>
              </a:ext>
            </a:extLst>
          </p:cNvPr>
          <p:cNvSpPr txBox="1"/>
          <p:nvPr/>
        </p:nvSpPr>
        <p:spPr>
          <a:xfrm>
            <a:off x="2121234" y="44450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STEP.01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11.04~11.10 (1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D37BAB86-EBFE-0B1F-A4B5-84C4363D5987}"/>
              </a:ext>
            </a:extLst>
          </p:cNvPr>
          <p:cNvSpPr txBox="1"/>
          <p:nvPr/>
        </p:nvSpPr>
        <p:spPr>
          <a:xfrm>
            <a:off x="6632406" y="4737100"/>
            <a:ext cx="2057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STEP.02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11.11~12.01(3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b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D2A2BF37-0786-D79D-793E-C85660A342E0}"/>
              </a:ext>
            </a:extLst>
          </p:cNvPr>
          <p:cNvSpPr txBox="1"/>
          <p:nvPr/>
        </p:nvSpPr>
        <p:spPr>
          <a:xfrm>
            <a:off x="10741526" y="4679950"/>
            <a:ext cx="1993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STEP.03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12.02~12.04 (3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)</a:t>
            </a: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18B9A720-05D2-9C1F-8D89-AEDF6C03B495}"/>
              </a:ext>
            </a:extLst>
          </p:cNvPr>
          <p:cNvSpPr txBox="1"/>
          <p:nvPr/>
        </p:nvSpPr>
        <p:spPr>
          <a:xfrm>
            <a:off x="14300200" y="4419600"/>
            <a:ext cx="2006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STEP.04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12.05~12.11 (1</a:t>
            </a:r>
            <a:r>
              <a:rPr lang="ko-KR" altLang="en-US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주</a:t>
            </a: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D4C3B71B-2AF5-15E0-C3BB-A13823D9E8E6}"/>
              </a:ext>
            </a:extLst>
          </p:cNvPr>
          <p:cNvSpPr txBox="1"/>
          <p:nvPr/>
        </p:nvSpPr>
        <p:spPr>
          <a:xfrm>
            <a:off x="1993900" y="5816600"/>
            <a:ext cx="2222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개발 시작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5A039CA9-7557-77C1-AE3F-3DA2D38A28ED}"/>
              </a:ext>
            </a:extLst>
          </p:cNvPr>
          <p:cNvSpPr txBox="1"/>
          <p:nvPr/>
        </p:nvSpPr>
        <p:spPr>
          <a:xfrm>
            <a:off x="1943100" y="65786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유니티 버전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깃 등등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 기본 세팅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C7828C42-5326-A3C5-5ACF-123D167872C0}"/>
              </a:ext>
            </a:extLst>
          </p:cNvPr>
          <p:cNvSpPr txBox="1"/>
          <p:nvPr/>
        </p:nvSpPr>
        <p:spPr>
          <a:xfrm>
            <a:off x="6623050" y="5756442"/>
            <a:ext cx="2184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게임 개발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1C3EFE96-A39D-F38E-F4C0-2B0145508469}"/>
              </a:ext>
            </a:extLst>
          </p:cNvPr>
          <p:cNvSpPr txBox="1"/>
          <p:nvPr/>
        </p:nvSpPr>
        <p:spPr>
          <a:xfrm>
            <a:off x="59563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ED4F8106-FD76-2638-E244-CC36B6ABF511}"/>
              </a:ext>
            </a:extLst>
          </p:cNvPr>
          <p:cNvSpPr txBox="1"/>
          <p:nvPr/>
        </p:nvSpPr>
        <p:spPr>
          <a:xfrm>
            <a:off x="10665326" y="5755105"/>
            <a:ext cx="2489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altLang="ko-KR" sz="2100" b="0" i="0" u="none" strike="noStrike" spc="-100" dirty="0">
                <a:solidFill>
                  <a:srgbClr val="545454"/>
                </a:solidFill>
                <a:ea typeface="Pretendard Medium"/>
              </a:rPr>
              <a:t>Q&amp;A </a:t>
            </a: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및 버그 수정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7F417658-70E6-7F95-D47B-5DB0FC066E6C}"/>
              </a:ext>
            </a:extLst>
          </p:cNvPr>
          <p:cNvSpPr txBox="1"/>
          <p:nvPr/>
        </p:nvSpPr>
        <p:spPr>
          <a:xfrm>
            <a:off x="10741526" y="6313905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QA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테스트 및 버그 수정</a:t>
            </a:r>
            <a:endParaRPr lang="en-US" altLang="ko-KR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1D7B3F9E-5953-4FA6-ED60-5F1C862A6D7B}"/>
              </a:ext>
            </a:extLst>
          </p:cNvPr>
          <p:cNvSpPr txBox="1"/>
          <p:nvPr/>
        </p:nvSpPr>
        <p:spPr>
          <a:xfrm>
            <a:off x="14122400" y="5803900"/>
            <a:ext cx="2082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최종 발표 준비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C2C5CADA-A6FF-4820-ED8F-C58AB4AD4E2A}"/>
              </a:ext>
            </a:extLst>
          </p:cNvPr>
          <p:cNvSpPr txBox="1"/>
          <p:nvPr/>
        </p:nvSpPr>
        <p:spPr>
          <a:xfrm>
            <a:off x="139954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발표 자료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수집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&amp;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정리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최종 보고서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준비</a:t>
            </a: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8ED7F69C-449A-669C-4135-B734BF7E0FE3}"/>
              </a:ext>
            </a:extLst>
          </p:cNvPr>
          <p:cNvSpPr txBox="1"/>
          <p:nvPr/>
        </p:nvSpPr>
        <p:spPr>
          <a:xfrm>
            <a:off x="6559550" y="6266447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게임 시스템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</a:t>
            </a: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서버 개발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EBB14618-F699-8664-FC01-8B7FCFFC54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36700" y="8166100"/>
            <a:ext cx="15252700" cy="723900"/>
          </a:xfrm>
          <a:prstGeom prst="rect">
            <a:avLst/>
          </a:prstGeom>
        </p:spPr>
      </p:pic>
      <p:sp>
        <p:nvSpPr>
          <p:cNvPr id="39" name="TextBox 39">
            <a:extLst>
              <a:ext uri="{FF2B5EF4-FFF2-40B4-BE49-F238E27FC236}">
                <a16:creationId xmlns:a16="http://schemas.microsoft.com/office/drawing/2014/main" id="{3C601593-7746-2473-19D1-A89A8E5BEB82}"/>
              </a:ext>
            </a:extLst>
          </p:cNvPr>
          <p:cNvSpPr txBox="1"/>
          <p:nvPr/>
        </p:nvSpPr>
        <p:spPr>
          <a:xfrm>
            <a:off x="1879600" y="8305800"/>
            <a:ext cx="14528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회의 시간 </a:t>
            </a:r>
            <a:r>
              <a:rPr lang="en-US" altLang="ko-KR" sz="2500" spc="-100" dirty="0">
                <a:solidFill>
                  <a:srgbClr val="545454"/>
                </a:solidFill>
                <a:ea typeface="Pretendard Medium"/>
              </a:rPr>
              <a:t>: 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월요일 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6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|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일요일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2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작업 시간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: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파트별 자율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(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화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토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)</a:t>
            </a:r>
            <a:endParaRPr lang="en-US" sz="2500" b="0" i="0" u="none" strike="noStrike" spc="-100" dirty="0">
              <a:solidFill>
                <a:srgbClr val="545454"/>
              </a:solidFill>
              <a:latin typeface="Pretendard Medium"/>
            </a:endParaRPr>
          </a:p>
        </p:txBody>
      </p:sp>
      <p:pic>
        <p:nvPicPr>
          <p:cNvPr id="41" name="Picture 13">
            <a:extLst>
              <a:ext uri="{FF2B5EF4-FFF2-40B4-BE49-F238E27FC236}">
                <a16:creationId xmlns:a16="http://schemas.microsoft.com/office/drawing/2014/main" id="{5C9FABAC-B9D4-A80B-014D-A8FF984E94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8979" y="1527781"/>
            <a:ext cx="1504101" cy="1504101"/>
          </a:xfrm>
          <a:prstGeom prst="rect">
            <a:avLst/>
          </a:prstGeom>
        </p:spPr>
      </p:pic>
      <p:sp>
        <p:nvSpPr>
          <p:cNvPr id="42" name="TextBox 14">
            <a:extLst>
              <a:ext uri="{FF2B5EF4-FFF2-40B4-BE49-F238E27FC236}">
                <a16:creationId xmlns:a16="http://schemas.microsoft.com/office/drawing/2014/main" id="{E9A0E7FB-BC62-5817-CACE-5FCCF89530F0}"/>
              </a:ext>
            </a:extLst>
          </p:cNvPr>
          <p:cNvSpPr txBox="1"/>
          <p:nvPr/>
        </p:nvSpPr>
        <p:spPr>
          <a:xfrm>
            <a:off x="4736765" y="182132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2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3684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600700" y="1701800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8000" b="0" i="0" u="none" strike="noStrike" spc="-100" dirty="0">
                <a:solidFill>
                  <a:srgbClr val="545454"/>
                </a:solidFill>
                <a:ea typeface="Pretendard Medium"/>
              </a:rPr>
              <a:t>개발 환경 설명</a:t>
            </a:r>
            <a:endParaRPr lang="ko-KR" altLang="ko-KR" sz="8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700" y="3848100"/>
            <a:ext cx="4330700" cy="4749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0607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dirty="0">
                <a:solidFill>
                  <a:srgbClr val="545454"/>
                </a:solidFill>
                <a:latin typeface="Pretendard Bold"/>
              </a:rPr>
              <a:t>UNITY</a:t>
            </a:r>
            <a:endParaRPr lang="en-US" sz="2800" b="0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7940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게임 개발 프로그램</a:t>
            </a:r>
            <a:endParaRPr lang="en-US" altLang="ko-KR" sz="1700" b="0" i="0" u="none" strike="noStrike" spc="-100" dirty="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3669"/>
              </a:lnSpc>
            </a:pP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2022.3.44f1 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300" y="3848100"/>
            <a:ext cx="4330700" cy="4749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/>
        </p:blipFill>
        <p:spPr>
          <a:xfrm>
            <a:off x="7755021" y="4604936"/>
            <a:ext cx="2579439" cy="10771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TextBox 20"/>
          <p:cNvSpPr txBox="1"/>
          <p:nvPr/>
        </p:nvSpPr>
        <p:spPr>
          <a:xfrm>
            <a:off x="77470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545454"/>
                </a:solidFill>
                <a:latin typeface="Pretendard Bold"/>
              </a:rPr>
              <a:t>GIT HUB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803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개발 코드 자료 공유</a:t>
            </a:r>
            <a:endParaRPr lang="en-US" sz="1700" b="0" i="0" u="none" strike="noStrike" spc="-100" dirty="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8600" y="3848100"/>
            <a:ext cx="4330700" cy="4749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/>
        </p:blipFill>
        <p:spPr>
          <a:xfrm>
            <a:off x="12085721" y="4501927"/>
            <a:ext cx="3587082" cy="11956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TextBox 26"/>
          <p:cNvSpPr txBox="1"/>
          <p:nvPr/>
        </p:nvSpPr>
        <p:spPr>
          <a:xfrm>
            <a:off x="124333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545454"/>
                </a:solidFill>
                <a:latin typeface="Pretendard Bold"/>
              </a:rPr>
              <a:t>MONGO DB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666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데이터베이스</a:t>
            </a:r>
            <a:endParaRPr lang="en-US" sz="1700" b="0" i="0" u="none" strike="noStrike" spc="-100" dirty="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/>
        </p:blipFill>
        <p:spPr>
          <a:xfrm>
            <a:off x="3009900" y="4095365"/>
            <a:ext cx="2971800" cy="15601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13">
            <a:extLst>
              <a:ext uri="{FF2B5EF4-FFF2-40B4-BE49-F238E27FC236}">
                <a16:creationId xmlns:a16="http://schemas.microsoft.com/office/drawing/2014/main" id="{ABBDA737-612A-E4B4-2B48-FEEFC34C15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53699" y="1495850"/>
            <a:ext cx="1504101" cy="1504101"/>
          </a:xfrm>
          <a:prstGeom prst="rect">
            <a:avLst/>
          </a:prstGeom>
        </p:spPr>
      </p:pic>
      <p:sp>
        <p:nvSpPr>
          <p:cNvPr id="38" name="TextBox 14">
            <a:extLst>
              <a:ext uri="{FF2B5EF4-FFF2-40B4-BE49-F238E27FC236}">
                <a16:creationId xmlns:a16="http://schemas.microsoft.com/office/drawing/2014/main" id="{45DFB6FB-2035-BEEB-556C-177BFCF5BB00}"/>
              </a:ext>
            </a:extLst>
          </p:cNvPr>
          <p:cNvSpPr txBox="1"/>
          <p:nvPr/>
        </p:nvSpPr>
        <p:spPr>
          <a:xfrm>
            <a:off x="3931485" y="1789392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3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43F89-E719-3798-36CA-5D9F763D5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22137D-A934-7562-AB5E-5C2FB07C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C96F12B-6A2A-D22E-E44B-D8035C56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5BEBB9B-8715-865E-AF15-157FA2DE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345F3D6-4AAB-BD72-E18B-055CDF5CA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2E2D93-B069-BB96-44C5-7073CD8D7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39ECE7D-41F7-CB3C-A637-29E0A240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A54466B-BE1C-7B40-2096-1EC96726C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AB25E8E-FAEE-962A-CFB0-3FDBCA064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E4D64E8-F8A7-C0E9-E89C-E133F91522A3}"/>
              </a:ext>
            </a:extLst>
          </p:cNvPr>
          <p:cNvSpPr txBox="1"/>
          <p:nvPr/>
        </p:nvSpPr>
        <p:spPr>
          <a:xfrm>
            <a:off x="5600700" y="1701800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게임 설명 </a:t>
            </a: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– </a:t>
            </a: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기획 단계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4E903484-2753-FA71-737D-7F884BD231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700" y="3848100"/>
            <a:ext cx="4330700" cy="47498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409F8ADD-9A27-96B1-6CD0-EF29C359AACF}"/>
              </a:ext>
            </a:extLst>
          </p:cNvPr>
          <p:cNvSpPr txBox="1"/>
          <p:nvPr/>
        </p:nvSpPr>
        <p:spPr>
          <a:xfrm>
            <a:off x="3067050" y="4131845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b="1" dirty="0">
                <a:solidFill>
                  <a:srgbClr val="545454"/>
                </a:solidFill>
                <a:latin typeface="Pretendard Bold"/>
              </a:rPr>
              <a:t>핵심 구상도</a:t>
            </a:r>
            <a:endParaRPr lang="en-US" sz="2800" b="1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877A3B1-ABB4-469D-2F5B-1959E4C7CED3}"/>
              </a:ext>
            </a:extLst>
          </p:cNvPr>
          <p:cNvSpPr txBox="1"/>
          <p:nvPr/>
        </p:nvSpPr>
        <p:spPr>
          <a:xfrm>
            <a:off x="4516187" y="2988845"/>
            <a:ext cx="9131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3669"/>
              </a:lnSpc>
            </a:pP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여러 종류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,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 4</a:t>
            </a: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 </a:t>
            </a: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객관식 퀴즈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, 30</a:t>
            </a: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초 제한시간</a:t>
            </a:r>
            <a:r>
              <a:rPr lang="en-US" sz="1700" b="0" i="0" u="none" strike="noStrike" spc="-100" dirty="0">
                <a:solidFill>
                  <a:schemeClr val="bg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E338AC6A-D2A5-6693-42E3-CA6905158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300" y="3848100"/>
            <a:ext cx="4330700" cy="47498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6EAFD0BF-F7AB-8D75-EB95-3AB34FE3B2C2}"/>
              </a:ext>
            </a:extLst>
          </p:cNvPr>
          <p:cNvSpPr txBox="1"/>
          <p:nvPr/>
        </p:nvSpPr>
        <p:spPr>
          <a:xfrm>
            <a:off x="7753350" y="41021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dirty="0">
                <a:solidFill>
                  <a:srgbClr val="545454"/>
                </a:solidFill>
                <a:latin typeface="Pretendard Bold"/>
              </a:rPr>
              <a:t>Class Diagram</a:t>
            </a:r>
            <a:endParaRPr lang="en-US" sz="2800" b="0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2418248-A713-26D4-A70E-7BDC2F3DE38E}"/>
              </a:ext>
            </a:extLst>
          </p:cNvPr>
          <p:cNvSpPr txBox="1"/>
          <p:nvPr/>
        </p:nvSpPr>
        <p:spPr>
          <a:xfrm>
            <a:off x="74803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이곳에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해당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텍스트로</a:t>
            </a:r>
          </a:p>
          <a:p>
            <a:pPr lvl="0" algn="ctr">
              <a:lnSpc>
                <a:spcPct val="123669"/>
              </a:lnSpc>
            </a:pP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간략하게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3669"/>
              </a:lnSpc>
            </a:pP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관련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이곳에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입력하세요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614B7BCE-91FD-9FA8-FCCC-8219BBB178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8600" y="3848100"/>
            <a:ext cx="4330700" cy="4749800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F2FEF6DA-8FAC-FF3E-C6D7-8CFAC7BBD117}"/>
              </a:ext>
            </a:extLst>
          </p:cNvPr>
          <p:cNvSpPr txBox="1"/>
          <p:nvPr/>
        </p:nvSpPr>
        <p:spPr>
          <a:xfrm>
            <a:off x="12426950" y="41021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545454"/>
                </a:solidFill>
                <a:latin typeface="Pretendard Bold"/>
              </a:rPr>
              <a:t>Activity Diagram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F7F873E-F760-D7FE-7BF9-029DD910B8C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536" y="4965700"/>
            <a:ext cx="4101627" cy="3046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53449EC-E3FA-67AC-9151-516974942C3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008" y="5543345"/>
            <a:ext cx="3869667" cy="1883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8370C49-F50D-4A7B-32D8-72A87E6458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6325" y="5287545"/>
            <a:ext cx="4009790" cy="2303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Picture 13">
            <a:extLst>
              <a:ext uri="{FF2B5EF4-FFF2-40B4-BE49-F238E27FC236}">
                <a16:creationId xmlns:a16="http://schemas.microsoft.com/office/drawing/2014/main" id="{E47A5918-3012-0FFA-7092-4BFBB2F39A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1386" y="1482571"/>
            <a:ext cx="1504101" cy="1504101"/>
          </a:xfrm>
          <a:prstGeom prst="rect">
            <a:avLst/>
          </a:prstGeom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087A4801-EA49-0093-E4EE-DDA56B25906E}"/>
              </a:ext>
            </a:extLst>
          </p:cNvPr>
          <p:cNvSpPr txBox="1"/>
          <p:nvPr/>
        </p:nvSpPr>
        <p:spPr>
          <a:xfrm>
            <a:off x="3939172" y="177611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78243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2C5BE-CC50-ACD0-5F8F-57C227BE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1BB7E1-68BF-B85A-A9BF-AE359ABDA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092200"/>
            <a:ext cx="15722600" cy="10998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584316E-0158-DD17-BBDF-498A4E6D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900" y="863600"/>
            <a:ext cx="1752600" cy="1625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AA000B6-FF4E-8746-B470-6619703B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6121400"/>
            <a:ext cx="16814800" cy="666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DD6ECBE-5912-F595-D13F-6C71C0D6E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0" y="863600"/>
            <a:ext cx="1752600" cy="1625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32CADB-86A9-EC22-EB0C-2990EAEA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244600"/>
            <a:ext cx="15722600" cy="10998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53E3B78-0859-F7DB-B6D2-B618CB4A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384300"/>
            <a:ext cx="15722600" cy="10998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A03CE44-D652-802B-DCBA-890A074D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0" y="1168400"/>
            <a:ext cx="1752600" cy="1625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D1F5113-2A8D-B231-4CD0-FB7408708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1536700"/>
            <a:ext cx="15722600" cy="10998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BBD2971-9B08-A071-5FC2-3A49E3D9E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051800"/>
            <a:ext cx="16891000" cy="56388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D7FB8D1-1888-9B9E-2AA0-C76639DC9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4279900"/>
            <a:ext cx="393700" cy="609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789CA5D-032A-F138-2847-86F250A57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400" y="4864100"/>
            <a:ext cx="5969000" cy="127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E0A5E848-DC2C-DBE9-06FC-4C5D16EDA492}"/>
              </a:ext>
            </a:extLst>
          </p:cNvPr>
          <p:cNvSpPr txBox="1"/>
          <p:nvPr/>
        </p:nvSpPr>
        <p:spPr>
          <a:xfrm>
            <a:off x="9169400" y="4292600"/>
            <a:ext cx="5511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클래스 다이어 그램</a:t>
            </a:r>
            <a:endParaRPr lang="ko-KR" sz="2400" b="0" i="0" u="none" strike="noStrike" spc="-200" dirty="0">
              <a:solidFill>
                <a:srgbClr val="545454">
                  <a:alpha val="87843"/>
                </a:srgbClr>
              </a:solidFill>
              <a:ea typeface="Pretendard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4F63A04-7F60-885F-DCA9-A1CB123AF7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000" y="2641600"/>
            <a:ext cx="4584700" cy="45847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C23B7720-BCE1-2335-F51A-539D94C3E4A0}"/>
              </a:ext>
            </a:extLst>
          </p:cNvPr>
          <p:cNvSpPr txBox="1"/>
          <p:nvPr/>
        </p:nvSpPr>
        <p:spPr>
          <a:xfrm>
            <a:off x="3175000" y="3327400"/>
            <a:ext cx="3848100" cy="306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200" b="0" i="0" u="none" strike="noStrike" spc="-5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92F18C7-F883-2FE0-01F4-216B7C00A8FB}"/>
              </a:ext>
            </a:extLst>
          </p:cNvPr>
          <p:cNvSpPr txBox="1"/>
          <p:nvPr/>
        </p:nvSpPr>
        <p:spPr>
          <a:xfrm>
            <a:off x="8343900" y="2768600"/>
            <a:ext cx="72136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5100" b="0" i="0" u="none" strike="noStrike" spc="-300" dirty="0">
                <a:solidFill>
                  <a:srgbClr val="545454"/>
                </a:solidFill>
                <a:ea typeface="Pretendard Medium"/>
              </a:rPr>
              <a:t>실제 구현</a:t>
            </a:r>
            <a:endParaRPr lang="ko-KR" sz="5100" b="0" i="0" u="none" strike="noStrike" spc="-3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4D1C830C-F74C-A4EF-B2A9-6326F1648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5524500"/>
            <a:ext cx="393700" cy="6096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45DDE735-5521-4EB9-6F9B-BDDA2450F8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400" y="6108700"/>
            <a:ext cx="59690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91E8BD33-B6FE-DBB4-9A9C-9F12C07F65F0}"/>
              </a:ext>
            </a:extLst>
          </p:cNvPr>
          <p:cNvSpPr txBox="1"/>
          <p:nvPr/>
        </p:nvSpPr>
        <p:spPr>
          <a:xfrm>
            <a:off x="9169400" y="5537200"/>
            <a:ext cx="5511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DB, </a:t>
            </a:r>
            <a:r>
              <a:rPr lang="ko-KR" altLang="en-US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클라이언트</a:t>
            </a:r>
            <a:r>
              <a:rPr lang="en-US" altLang="ko-KR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, </a:t>
            </a:r>
            <a:r>
              <a:rPr lang="ko-KR" altLang="en-US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서버  기능 및 핵심 코드 설명 </a:t>
            </a:r>
            <a:endParaRPr lang="ko-KR" sz="2400" b="0" i="0" u="none" strike="noStrike" spc="-200" dirty="0">
              <a:solidFill>
                <a:srgbClr val="545454">
                  <a:alpha val="87843"/>
                </a:srgbClr>
              </a:solidFill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9198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884</Words>
  <Application>Microsoft Office PowerPoint</Application>
  <PresentationFormat>사용자 지정</PresentationFormat>
  <Paragraphs>205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Pretendard Regular</vt:lpstr>
      <vt:lpstr>Pretendard Medium</vt:lpstr>
      <vt:lpstr>Pretendard SemiBold</vt:lpstr>
      <vt:lpstr>Arial</vt:lpstr>
      <vt:lpstr>Pretendard Light</vt:lpstr>
      <vt:lpstr>Pretendard Bold</vt:lpstr>
      <vt:lpstr>맑은 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HAJE HWANG</cp:lastModifiedBy>
  <cp:revision>12</cp:revision>
  <dcterms:created xsi:type="dcterms:W3CDTF">2006-08-16T00:00:00Z</dcterms:created>
  <dcterms:modified xsi:type="dcterms:W3CDTF">2024-12-12T00:02:23Z</dcterms:modified>
</cp:coreProperties>
</file>